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310" r:id="rId3"/>
    <p:sldId id="260" r:id="rId4"/>
    <p:sldId id="304" r:id="rId5"/>
    <p:sldId id="289" r:id="rId6"/>
    <p:sldId id="293" r:id="rId7"/>
    <p:sldId id="294" r:id="rId8"/>
    <p:sldId id="295" r:id="rId9"/>
    <p:sldId id="296" r:id="rId10"/>
    <p:sldId id="297" r:id="rId11"/>
    <p:sldId id="308" r:id="rId12"/>
    <p:sldId id="309" r:id="rId13"/>
    <p:sldId id="305" r:id="rId14"/>
    <p:sldId id="298" r:id="rId15"/>
    <p:sldId id="300" r:id="rId16"/>
    <p:sldId id="301" r:id="rId17"/>
    <p:sldId id="302" r:id="rId18"/>
    <p:sldId id="303" r:id="rId19"/>
    <p:sldId id="306" r:id="rId20"/>
    <p:sldId id="299" r:id="rId21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  <a:srgbClr val="4D4D4D"/>
    <a:srgbClr val="FFFFCC"/>
    <a:srgbClr val="00CC00"/>
    <a:srgbClr val="CC0066"/>
    <a:srgbClr val="969696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272" y="3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1AA9FB22-25E1-479F-963A-DDEE60BD1EA3}" type="datetimeFigureOut">
              <a:rPr lang="en-US"/>
              <a:pPr>
                <a:defRPr/>
              </a:pPr>
              <a:t>2/12/2024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259EC68F-5B82-4A56-B916-440C20E47C2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DA2A419-0B92-4B83-B3EC-A456541FD89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6A2E3FF-2C0C-4EB3-96BB-91BAB25EE834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9D3D88F-F08F-4717-8E39-1346E96835D0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9D3D88F-F08F-4717-8E39-1346E96835D0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3530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4D5E32-41C8-4B02-ABAA-C88E38FBDD8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0375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014D1A-C8BC-47DE-A4DD-3028CBDE624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5497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9F366F-F40F-4E93-9003-2BFA9FACBBE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20647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1F1967-A793-42CE-9481-F83743E2E1E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889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4BDE2D-E820-49F7-BEA7-94B468B8F7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031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F92A78-791B-4C55-AEF4-09D1E2234CF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69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5ECAC7-05AA-49C8-A274-6DCD3CA9FBF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9433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2645CC-B91B-4A7A-B207-8DDF8340E8F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0698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447911-AE96-4CE4-89B8-54426AB5D2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0626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281BD8-7A2F-4B5E-9E47-DE061D6CEAF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9413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05B902-4871-447D-94CB-D1C8F4D9227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5832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3CC4F2-0859-4D88-B980-57B9325D05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2221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5E21969F-8925-43CA-95D6-8CB506937F2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4"/>
          <p:cNvSpPr>
            <a:spLocks noGrp="1" noChangeArrowheads="1"/>
          </p:cNvSpPr>
          <p:nvPr>
            <p:ph type="title"/>
          </p:nvPr>
        </p:nvSpPr>
        <p:spPr>
          <a:xfrm>
            <a:off x="263352" y="1556792"/>
            <a:ext cx="6619770" cy="3960812"/>
          </a:xfrm>
        </p:spPr>
        <p:txBody>
          <a:bodyPr/>
          <a:lstStyle/>
          <a:p>
            <a:pPr eaLnBrk="1" hangingPunct="1">
              <a:defRPr/>
            </a:pPr>
            <a:r>
              <a:rPr lang="en-GB" altLang="en-US" sz="7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Projectile </a:t>
            </a:r>
            <a:r>
              <a:rPr lang="en-GB" altLang="en-US" sz="7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Motion</a:t>
            </a:r>
            <a:br>
              <a:rPr lang="en-GB" altLang="en-US" sz="7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br>
              <a:rPr lang="en-GB" altLang="en-US" sz="7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r>
              <a:rPr lang="en-GB" altLang="en-US" sz="48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Part 2 </a:t>
            </a:r>
            <a:br>
              <a:rPr lang="en-GB" altLang="en-US" sz="4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r>
              <a:rPr lang="en-GB" altLang="en-US" sz="4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Angular Projection</a:t>
            </a:r>
            <a:endParaRPr lang="en-US" altLang="en-US" sz="4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4099" name="Rectangle 8"/>
          <p:cNvSpPr>
            <a:spLocks noChangeArrowheads="1"/>
          </p:cNvSpPr>
          <p:nvPr/>
        </p:nvSpPr>
        <p:spPr bwMode="auto">
          <a:xfrm>
            <a:off x="3071814" y="5805488"/>
            <a:ext cx="5329237" cy="8636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pic>
        <p:nvPicPr>
          <p:cNvPr id="99330" name="Picture 2" descr="Image result for projectile motion animate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104" y="1772816"/>
            <a:ext cx="5056500" cy="38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08302">
            <a:off x="9380538" y="6027738"/>
            <a:ext cx="792162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None/>
            </a:pPr>
            <a:r>
              <a:rPr lang="en-US" altLang="en-US" dirty="0"/>
              <a:t>4. Looking at horizontal motion</a:t>
            </a:r>
            <a:endParaRPr lang="en-US" altLang="en-US" dirty="0">
              <a:cs typeface="Arial" panose="020B0604020202020204" pitchFamily="34" charset="0"/>
            </a:endParaRPr>
          </a:p>
          <a:p>
            <a:pPr marL="609600" indent="-609600" eaLnBrk="1" hangingPunct="1">
              <a:buNone/>
            </a:pPr>
            <a:r>
              <a:rPr lang="en-US" altLang="en-US" dirty="0">
                <a:cs typeface="Arial" panose="020B0604020202020204" pitchFamily="34" charset="0"/>
              </a:rPr>
              <a:t>	Bieber is in flight for t = 2.55 s travelling with constant </a:t>
            </a:r>
            <a:r>
              <a:rPr lang="en-US" altLang="en-US" dirty="0">
                <a:solidFill>
                  <a:srgbClr val="0000FF"/>
                </a:solidFill>
                <a:cs typeface="Arial" panose="020B0604020202020204" pitchFamily="34" charset="0"/>
              </a:rPr>
              <a:t>horizontal</a:t>
            </a:r>
            <a:r>
              <a:rPr lang="en-US" altLang="en-US" dirty="0">
                <a:cs typeface="Arial" panose="020B0604020202020204" pitchFamily="34" charset="0"/>
              </a:rPr>
              <a:t> speed of</a:t>
            </a:r>
            <a:r>
              <a:rPr lang="en-US" altLang="en-US" dirty="0">
                <a:solidFill>
                  <a:srgbClr val="00CC00"/>
                </a:solidFill>
                <a:cs typeface="Arial" panose="020B0604020202020204" pitchFamily="34" charset="0"/>
              </a:rPr>
              <a:t> 	</a:t>
            </a:r>
            <a:r>
              <a:rPr lang="en-US" altLang="en-US" dirty="0" err="1">
                <a:solidFill>
                  <a:srgbClr val="0000FF"/>
                </a:solidFill>
              </a:rPr>
              <a:t>v</a:t>
            </a:r>
            <a:r>
              <a:rPr lang="en-US" altLang="en-US" baseline="-25000" dirty="0" err="1">
                <a:solidFill>
                  <a:srgbClr val="0000FF"/>
                </a:solidFill>
              </a:rPr>
              <a:t>h</a:t>
            </a:r>
            <a:r>
              <a:rPr lang="en-US" altLang="en-US" dirty="0">
                <a:solidFill>
                  <a:srgbClr val="0000FF"/>
                </a:solidFill>
              </a:rPr>
              <a:t> = 25cos30</a:t>
            </a:r>
            <a:r>
              <a:rPr lang="en-US" altLang="en-US" dirty="0">
                <a:solidFill>
                  <a:srgbClr val="0000FF"/>
                </a:solidFill>
                <a:cs typeface="Arial" panose="020B0604020202020204" pitchFamily="34" charset="0"/>
              </a:rPr>
              <a:t>° = 21.7 m.s</a:t>
            </a:r>
            <a:r>
              <a:rPr lang="en-US" altLang="en-US" baseline="30000" dirty="0">
                <a:solidFill>
                  <a:srgbClr val="0000FF"/>
                </a:solidFill>
                <a:cs typeface="Arial" panose="020B0604020202020204" pitchFamily="34" charset="0"/>
              </a:rPr>
              <a:t>-1</a:t>
            </a:r>
            <a:r>
              <a:rPr lang="en-US" altLang="en-US" dirty="0">
                <a:solidFill>
                  <a:srgbClr val="0000FF"/>
                </a:solidFill>
                <a:cs typeface="Arial" panose="020B0604020202020204" pitchFamily="34" charset="0"/>
              </a:rPr>
              <a:t>.</a:t>
            </a:r>
          </a:p>
          <a:p>
            <a:pPr marL="609600" indent="-609600" eaLnBrk="1" hangingPunct="1">
              <a:buNone/>
            </a:pPr>
            <a:r>
              <a:rPr lang="en-US" altLang="en-US" dirty="0">
                <a:solidFill>
                  <a:srgbClr val="0000FF"/>
                </a:solidFill>
                <a:cs typeface="Arial" panose="020B0604020202020204" pitchFamily="34" charset="0"/>
              </a:rPr>
              <a:t>	</a:t>
            </a:r>
            <a:r>
              <a:rPr lang="en-US" altLang="en-US" dirty="0" err="1">
                <a:solidFill>
                  <a:srgbClr val="0000FF"/>
                </a:solidFill>
                <a:cs typeface="Arial" panose="020B0604020202020204" pitchFamily="34" charset="0"/>
              </a:rPr>
              <a:t>s</a:t>
            </a:r>
            <a:r>
              <a:rPr lang="en-US" altLang="en-US" baseline="-25000" dirty="0" err="1">
                <a:solidFill>
                  <a:srgbClr val="0000FF"/>
                </a:solidFill>
                <a:cs typeface="Arial" panose="020B0604020202020204" pitchFamily="34" charset="0"/>
              </a:rPr>
              <a:t>h</a:t>
            </a:r>
            <a:r>
              <a:rPr lang="en-US" altLang="en-US" dirty="0">
                <a:solidFill>
                  <a:srgbClr val="0000FF"/>
                </a:solidFill>
                <a:cs typeface="Arial" panose="020B0604020202020204" pitchFamily="34" charset="0"/>
              </a:rPr>
              <a:t>= </a:t>
            </a:r>
            <a:r>
              <a:rPr lang="en-US" altLang="en-US" dirty="0" err="1">
                <a:solidFill>
                  <a:srgbClr val="0000FF"/>
                </a:solidFill>
                <a:cs typeface="Arial" panose="020B0604020202020204" pitchFamily="34" charset="0"/>
              </a:rPr>
              <a:t>v</a:t>
            </a:r>
            <a:r>
              <a:rPr lang="en-US" altLang="en-US" baseline="-25000" dirty="0" err="1">
                <a:solidFill>
                  <a:srgbClr val="0000FF"/>
                </a:solidFill>
                <a:cs typeface="Arial" panose="020B0604020202020204" pitchFamily="34" charset="0"/>
              </a:rPr>
              <a:t>h</a:t>
            </a:r>
            <a:r>
              <a:rPr lang="en-US" altLang="en-US" dirty="0" err="1">
                <a:solidFill>
                  <a:srgbClr val="0000FF"/>
                </a:solidFill>
                <a:cs typeface="Arial" panose="020B0604020202020204" pitchFamily="34" charset="0"/>
              </a:rPr>
              <a:t>t</a:t>
            </a:r>
            <a:r>
              <a:rPr lang="en-US" altLang="en-US" dirty="0">
                <a:solidFill>
                  <a:srgbClr val="0000FF"/>
                </a:solidFill>
                <a:cs typeface="Arial" panose="020B0604020202020204" pitchFamily="34" charset="0"/>
              </a:rPr>
              <a:t>       = 21.7x2.55= 55.4m</a:t>
            </a: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00CC00"/>
              </a:solidFill>
              <a:cs typeface="Arial" panose="020B0604020202020204" pitchFamily="34" charset="0"/>
            </a:endParaRP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00CC00"/>
              </a:solidFill>
              <a:cs typeface="Arial" panose="020B0604020202020204" pitchFamily="34" charset="0"/>
            </a:endParaRPr>
          </a:p>
        </p:txBody>
      </p:sp>
      <p:pic>
        <p:nvPicPr>
          <p:cNvPr id="66565" name="Picture 4" descr="soccer play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6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sp>
        <p:nvSpPr>
          <p:cNvPr id="66567" name="Oval 7"/>
          <p:cNvSpPr>
            <a:spLocks noChangeArrowheads="1"/>
          </p:cNvSpPr>
          <p:nvPr/>
        </p:nvSpPr>
        <p:spPr bwMode="auto">
          <a:xfrm rot="19783642">
            <a:off x="2444751" y="5951539"/>
            <a:ext cx="555625" cy="357187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6568" name="Rectangle 9"/>
          <p:cNvSpPr>
            <a:spLocks noChangeArrowheads="1"/>
          </p:cNvSpPr>
          <p:nvPr/>
        </p:nvSpPr>
        <p:spPr bwMode="auto">
          <a:xfrm rot="19783642">
            <a:off x="2824164" y="5772150"/>
            <a:ext cx="173037" cy="407988"/>
          </a:xfrm>
          <a:prstGeom prst="rect">
            <a:avLst/>
          </a:prstGeom>
          <a:solidFill>
            <a:srgbClr val="FF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6569" name="Text Box 15"/>
          <p:cNvSpPr txBox="1">
            <a:spLocks noChangeArrowheads="1"/>
          </p:cNvSpPr>
          <p:nvPr/>
        </p:nvSpPr>
        <p:spPr bwMode="auto">
          <a:xfrm>
            <a:off x="3216276" y="5876926"/>
            <a:ext cx="792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30</a:t>
            </a:r>
            <a:r>
              <a:rPr lang="en-US" altLang="en-US" sz="1800">
                <a:cs typeface="Arial" panose="020B0604020202020204" pitchFamily="34" charset="0"/>
              </a:rPr>
              <a:t>°</a:t>
            </a:r>
          </a:p>
        </p:txBody>
      </p:sp>
      <p:sp>
        <p:nvSpPr>
          <p:cNvPr id="66570" name="Line 18"/>
          <p:cNvSpPr>
            <a:spLocks noChangeShapeType="1"/>
          </p:cNvSpPr>
          <p:nvPr/>
        </p:nvSpPr>
        <p:spPr bwMode="auto">
          <a:xfrm>
            <a:off x="2782888" y="6308725"/>
            <a:ext cx="6769100" cy="0"/>
          </a:xfrm>
          <a:prstGeom prst="line">
            <a:avLst/>
          </a:prstGeom>
          <a:noFill/>
          <a:ln w="76200">
            <a:solidFill>
              <a:srgbClr val="0000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6571" name="Text Box 20"/>
          <p:cNvSpPr txBox="1">
            <a:spLocks noChangeArrowheads="1"/>
          </p:cNvSpPr>
          <p:nvPr/>
        </p:nvSpPr>
        <p:spPr bwMode="auto">
          <a:xfrm>
            <a:off x="5303838" y="5876926"/>
            <a:ext cx="2089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 dirty="0">
                <a:solidFill>
                  <a:srgbClr val="0000FF"/>
                </a:solidFill>
              </a:rPr>
              <a:t>55.4m</a:t>
            </a:r>
          </a:p>
        </p:txBody>
      </p:sp>
      <p:sp>
        <p:nvSpPr>
          <p:cNvPr id="66572" name="AutoShape 21"/>
          <p:cNvSpPr>
            <a:spLocks noChangeArrowheads="1"/>
          </p:cNvSpPr>
          <p:nvPr/>
        </p:nvSpPr>
        <p:spPr bwMode="auto">
          <a:xfrm>
            <a:off x="9480551" y="6308725"/>
            <a:ext cx="576263" cy="21590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6573" name="Freeform 22"/>
          <p:cNvSpPr>
            <a:spLocks/>
          </p:cNvSpPr>
          <p:nvPr/>
        </p:nvSpPr>
        <p:spPr bwMode="auto">
          <a:xfrm>
            <a:off x="2855913" y="4581525"/>
            <a:ext cx="6769100" cy="1512888"/>
          </a:xfrm>
          <a:custGeom>
            <a:avLst/>
            <a:gdLst>
              <a:gd name="T0" fmla="*/ 0 w 4264"/>
              <a:gd name="T1" fmla="*/ 2147483646 h 1013"/>
              <a:gd name="T2" fmla="*/ 2147483646 w 4264"/>
              <a:gd name="T3" fmla="*/ 2147483646 h 1013"/>
              <a:gd name="T4" fmla="*/ 2147483646 w 4264"/>
              <a:gd name="T5" fmla="*/ 2147483646 h 1013"/>
              <a:gd name="T6" fmla="*/ 0 60000 65536"/>
              <a:gd name="T7" fmla="*/ 0 60000 65536"/>
              <a:gd name="T8" fmla="*/ 0 60000 65536"/>
              <a:gd name="T9" fmla="*/ 0 w 4264"/>
              <a:gd name="T10" fmla="*/ 0 h 1013"/>
              <a:gd name="T11" fmla="*/ 4264 w 4264"/>
              <a:gd name="T12" fmla="*/ 1013 h 101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264" h="1013">
                <a:moveTo>
                  <a:pt x="0" y="922"/>
                </a:moveTo>
                <a:cubicBezTo>
                  <a:pt x="642" y="461"/>
                  <a:pt x="1285" y="0"/>
                  <a:pt x="1996" y="15"/>
                </a:cubicBezTo>
                <a:cubicBezTo>
                  <a:pt x="2707" y="30"/>
                  <a:pt x="3485" y="521"/>
                  <a:pt x="4264" y="1013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6574" name="AutoShape 23"/>
          <p:cNvSpPr>
            <a:spLocks noChangeArrowheads="1"/>
          </p:cNvSpPr>
          <p:nvPr/>
        </p:nvSpPr>
        <p:spPr bwMode="auto">
          <a:xfrm>
            <a:off x="9792982" y="4057216"/>
            <a:ext cx="2207674" cy="1377947"/>
          </a:xfrm>
          <a:prstGeom prst="wedgeRoundRectCallout">
            <a:avLst>
              <a:gd name="adj1" fmla="val -56307"/>
              <a:gd name="adj2" fmla="val 105064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Verdana" panose="020B0604030504040204" pitchFamily="34" charset="0"/>
                <a:cs typeface="Times New Roman" panose="02020603050405020304" pitchFamily="18" charset="0"/>
              </a:rPr>
              <a:t>Is it too late to say Sorry?…</a:t>
            </a:r>
            <a:endParaRPr lang="en-GB" altLang="en-US" sz="2400" dirty="0">
              <a:latin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4" grpId="0" uiExpand="1" build="p"/>
      <p:bldP spid="66570" grpId="0" animBg="1"/>
      <p:bldP spid="66571" grpId="0"/>
      <p:bldP spid="6657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08302">
            <a:off x="9380538" y="6027738"/>
            <a:ext cx="792162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1038" y="1627188"/>
            <a:ext cx="10972800" cy="4525963"/>
          </a:xfrm>
        </p:spPr>
        <p:txBody>
          <a:bodyPr/>
          <a:lstStyle/>
          <a:p>
            <a:pPr marL="609600" indent="-609600" eaLnBrk="1" hangingPunct="1">
              <a:buNone/>
            </a:pPr>
            <a:r>
              <a:rPr lang="en-US" altLang="en-US" dirty="0"/>
              <a:t>5. What if we fired Bieber at an angle of 60 degrees?</a:t>
            </a:r>
            <a:endParaRPr lang="en-US" altLang="en-US" dirty="0">
              <a:cs typeface="Arial" panose="020B0604020202020204" pitchFamily="34" charset="0"/>
            </a:endParaRPr>
          </a:p>
          <a:p>
            <a:pPr marL="609600" indent="-609600" eaLnBrk="1" hangingPunct="1">
              <a:buNone/>
            </a:pPr>
            <a:r>
              <a:rPr lang="en-US" altLang="en-US" dirty="0">
                <a:cs typeface="Arial" panose="020B0604020202020204" pitchFamily="34" charset="0"/>
              </a:rPr>
              <a:t>	Will the range be greater or less than 55.4m?</a:t>
            </a:r>
            <a:endParaRPr lang="en-US" altLang="en-US" dirty="0">
              <a:solidFill>
                <a:srgbClr val="0000FF"/>
              </a:solidFill>
              <a:cs typeface="Arial" panose="020B0604020202020204" pitchFamily="34" charset="0"/>
            </a:endParaRP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00CC00"/>
              </a:solidFill>
              <a:cs typeface="Arial" panose="020B0604020202020204" pitchFamily="34" charset="0"/>
            </a:endParaRP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00CC00"/>
              </a:solidFill>
              <a:cs typeface="Arial" panose="020B0604020202020204" pitchFamily="34" charset="0"/>
            </a:endParaRPr>
          </a:p>
        </p:txBody>
      </p:sp>
      <p:pic>
        <p:nvPicPr>
          <p:cNvPr id="66565" name="Picture 4" descr="soccer play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6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sp>
        <p:nvSpPr>
          <p:cNvPr id="66567" name="Oval 7"/>
          <p:cNvSpPr>
            <a:spLocks noChangeArrowheads="1"/>
          </p:cNvSpPr>
          <p:nvPr/>
        </p:nvSpPr>
        <p:spPr bwMode="auto">
          <a:xfrm rot="17451692">
            <a:off x="2444751" y="5951539"/>
            <a:ext cx="555625" cy="357187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6568" name="Rectangle 9"/>
          <p:cNvSpPr>
            <a:spLocks noChangeArrowheads="1"/>
          </p:cNvSpPr>
          <p:nvPr/>
        </p:nvSpPr>
        <p:spPr bwMode="auto">
          <a:xfrm rot="17762560">
            <a:off x="2755064" y="5717640"/>
            <a:ext cx="228866" cy="401968"/>
          </a:xfrm>
          <a:prstGeom prst="rect">
            <a:avLst/>
          </a:prstGeom>
          <a:solidFill>
            <a:srgbClr val="FF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6570" name="Line 18"/>
          <p:cNvSpPr>
            <a:spLocks noChangeShapeType="1"/>
          </p:cNvSpPr>
          <p:nvPr/>
        </p:nvSpPr>
        <p:spPr bwMode="auto">
          <a:xfrm>
            <a:off x="2782888" y="6308725"/>
            <a:ext cx="6769100" cy="0"/>
          </a:xfrm>
          <a:prstGeom prst="line">
            <a:avLst/>
          </a:prstGeom>
          <a:noFill/>
          <a:ln w="76200">
            <a:solidFill>
              <a:srgbClr val="0000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6571" name="Text Box 20"/>
          <p:cNvSpPr txBox="1">
            <a:spLocks noChangeArrowheads="1"/>
          </p:cNvSpPr>
          <p:nvPr/>
        </p:nvSpPr>
        <p:spPr bwMode="auto">
          <a:xfrm>
            <a:off x="5303838" y="5876926"/>
            <a:ext cx="2089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 dirty="0">
                <a:solidFill>
                  <a:srgbClr val="0000FF"/>
                </a:solidFill>
              </a:rPr>
              <a:t>55.4m</a:t>
            </a:r>
          </a:p>
        </p:txBody>
      </p:sp>
      <p:sp>
        <p:nvSpPr>
          <p:cNvPr id="66572" name="AutoShape 21"/>
          <p:cNvSpPr>
            <a:spLocks noChangeArrowheads="1"/>
          </p:cNvSpPr>
          <p:nvPr/>
        </p:nvSpPr>
        <p:spPr bwMode="auto">
          <a:xfrm>
            <a:off x="9480551" y="6308725"/>
            <a:ext cx="576263" cy="21590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6573" name="Freeform 22"/>
          <p:cNvSpPr>
            <a:spLocks/>
          </p:cNvSpPr>
          <p:nvPr/>
        </p:nvSpPr>
        <p:spPr bwMode="auto">
          <a:xfrm>
            <a:off x="2855913" y="4581525"/>
            <a:ext cx="6769100" cy="1512888"/>
          </a:xfrm>
          <a:custGeom>
            <a:avLst/>
            <a:gdLst>
              <a:gd name="T0" fmla="*/ 0 w 4264"/>
              <a:gd name="T1" fmla="*/ 2147483646 h 1013"/>
              <a:gd name="T2" fmla="*/ 2147483646 w 4264"/>
              <a:gd name="T3" fmla="*/ 2147483646 h 1013"/>
              <a:gd name="T4" fmla="*/ 2147483646 w 4264"/>
              <a:gd name="T5" fmla="*/ 2147483646 h 1013"/>
              <a:gd name="T6" fmla="*/ 0 60000 65536"/>
              <a:gd name="T7" fmla="*/ 0 60000 65536"/>
              <a:gd name="T8" fmla="*/ 0 60000 65536"/>
              <a:gd name="T9" fmla="*/ 0 w 4264"/>
              <a:gd name="T10" fmla="*/ 0 h 1013"/>
              <a:gd name="T11" fmla="*/ 4264 w 4264"/>
              <a:gd name="T12" fmla="*/ 1013 h 101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264" h="1013">
                <a:moveTo>
                  <a:pt x="0" y="922"/>
                </a:moveTo>
                <a:cubicBezTo>
                  <a:pt x="642" y="461"/>
                  <a:pt x="1285" y="0"/>
                  <a:pt x="1996" y="15"/>
                </a:cubicBezTo>
                <a:cubicBezTo>
                  <a:pt x="2707" y="30"/>
                  <a:pt x="3485" y="521"/>
                  <a:pt x="4264" y="1013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15" name="Text Box 15"/>
          <p:cNvSpPr txBox="1">
            <a:spLocks noChangeArrowheads="1"/>
          </p:cNvSpPr>
          <p:nvPr/>
        </p:nvSpPr>
        <p:spPr bwMode="auto">
          <a:xfrm>
            <a:off x="3132628" y="5762729"/>
            <a:ext cx="761646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 dirty="0"/>
              <a:t>60</a:t>
            </a:r>
            <a:r>
              <a:rPr lang="en-US" altLang="en-US" sz="1800" dirty="0">
                <a:cs typeface="Arial" panose="020B0604020202020204" pitchFamily="34" charset="0"/>
              </a:rPr>
              <a:t>°</a:t>
            </a:r>
          </a:p>
        </p:txBody>
      </p:sp>
      <p:pic>
        <p:nvPicPr>
          <p:cNvPr id="16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470616">
            <a:off x="2294846" y="5213982"/>
            <a:ext cx="1185901" cy="1185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AutoShape 23"/>
          <p:cNvSpPr>
            <a:spLocks noChangeArrowheads="1"/>
          </p:cNvSpPr>
          <p:nvPr/>
        </p:nvSpPr>
        <p:spPr bwMode="auto">
          <a:xfrm>
            <a:off x="6456040" y="2964452"/>
            <a:ext cx="5544616" cy="1451974"/>
          </a:xfrm>
          <a:prstGeom prst="wedgeRoundRectCallout">
            <a:avLst>
              <a:gd name="adj1" fmla="val -75250"/>
              <a:gd name="adj2" fmla="val -17405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Verdana" panose="020B0604030504040204" pitchFamily="34" charset="0"/>
                <a:cs typeface="Times New Roman" panose="02020603050405020304" pitchFamily="18" charset="0"/>
              </a:rPr>
              <a:t>If you calculate where I land accurately… you could save me!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Verdana" panose="020B0604030504040204" pitchFamily="34" charset="0"/>
                <a:cs typeface="Times New Roman" panose="02020603050405020304" pitchFamily="18" charset="0"/>
              </a:rPr>
              <a:t>(Or NOT?)</a:t>
            </a:r>
            <a:endParaRPr lang="en-GB" altLang="en-US" sz="2400" b="1" dirty="0">
              <a:latin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44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22222E-6 L 0.11706 -0.3449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46" y="-17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4" grpId="0" uiExpand="1" build="p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>
          <a:xfrm>
            <a:off x="-1464840" y="245392"/>
            <a:ext cx="10972800" cy="1143000"/>
          </a:xfrm>
        </p:spPr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Maximum Range</a:t>
            </a:r>
            <a:endParaRPr lang="en-US" altLang="en-US" sz="4000" dirty="0"/>
          </a:p>
        </p:txBody>
      </p:sp>
      <p:pic>
        <p:nvPicPr>
          <p:cNvPr id="3076" name="Picture 4" descr="https://memecreator.org/static/images/memes/514953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92" y="231689"/>
            <a:ext cx="4190603" cy="525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angular projectile motion dia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3068960"/>
            <a:ext cx="7585302" cy="354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8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None/>
            </a:pPr>
            <a:r>
              <a:rPr lang="en-US" altLang="en-US" dirty="0"/>
              <a:t>6. What about his maximum height? </a:t>
            </a:r>
          </a:p>
          <a:p>
            <a:pPr marL="0" indent="0" eaLnBrk="1" hangingPunct="1">
              <a:buNone/>
            </a:pPr>
            <a:r>
              <a:rPr lang="en-US" altLang="en-US" sz="2400" dirty="0">
                <a:solidFill>
                  <a:srgbClr val="0000FF"/>
                </a:solidFill>
              </a:rPr>
              <a:t>Some basic facts about motion help us here. 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sz="2600" dirty="0"/>
              <a:t>FIRST, the </a:t>
            </a:r>
            <a:r>
              <a:rPr lang="en-US" altLang="en-US" sz="2600" dirty="0">
                <a:solidFill>
                  <a:srgbClr val="FF0000"/>
                </a:solidFill>
              </a:rPr>
              <a:t>time to go up</a:t>
            </a:r>
            <a:r>
              <a:rPr lang="en-US" altLang="en-US" sz="2600" dirty="0"/>
              <a:t>, is exactly the same as the </a:t>
            </a:r>
            <a:r>
              <a:rPr lang="en-US" altLang="en-US" sz="2600" dirty="0">
                <a:solidFill>
                  <a:srgbClr val="FF0000"/>
                </a:solidFill>
              </a:rPr>
              <a:t>time to fall back down </a:t>
            </a:r>
            <a:r>
              <a:rPr lang="en-US" altLang="en-US" sz="2600" dirty="0"/>
              <a:t>the </a:t>
            </a:r>
            <a:r>
              <a:rPr lang="en-US" altLang="en-US" sz="2600" u="sng" dirty="0">
                <a:solidFill>
                  <a:srgbClr val="00B050"/>
                </a:solidFill>
              </a:rPr>
              <a:t>same height</a:t>
            </a:r>
            <a:r>
              <a:rPr lang="en-US" altLang="en-US" sz="2600" dirty="0">
                <a:solidFill>
                  <a:srgbClr val="00B050"/>
                </a:solidFill>
              </a:rPr>
              <a:t>. 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sz="2600" dirty="0">
                <a:cs typeface="Arial" panose="020B0604020202020204" pitchFamily="34" charset="0"/>
              </a:rPr>
              <a:t>Thus the </a:t>
            </a:r>
            <a:r>
              <a:rPr lang="en-US" altLang="en-US" sz="2600" dirty="0">
                <a:solidFill>
                  <a:srgbClr val="FF0000"/>
                </a:solidFill>
                <a:cs typeface="Arial" panose="020B0604020202020204" pitchFamily="34" charset="0"/>
              </a:rPr>
              <a:t>time to </a:t>
            </a:r>
            <a:r>
              <a:rPr lang="en-US" altLang="en-US" sz="2600" dirty="0">
                <a:solidFill>
                  <a:srgbClr val="FF0000"/>
                </a:solidFill>
              </a:rPr>
              <a:t>go up</a:t>
            </a:r>
            <a:r>
              <a:rPr lang="en-US" altLang="en-US" sz="2600" dirty="0">
                <a:cs typeface="Arial" panose="020B0604020202020204" pitchFamily="34" charset="0"/>
              </a:rPr>
              <a:t>, must be </a:t>
            </a:r>
            <a:r>
              <a:rPr lang="en-US" altLang="en-US" sz="2600" dirty="0">
                <a:solidFill>
                  <a:srgbClr val="0070C0"/>
                </a:solidFill>
              </a:rPr>
              <a:t>half total air time</a:t>
            </a:r>
            <a:r>
              <a:rPr lang="en-US" altLang="en-US" sz="2600" dirty="0">
                <a:cs typeface="Arial" panose="020B0604020202020204" pitchFamily="34" charset="0"/>
              </a:rPr>
              <a:t>. 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sz="2600" dirty="0">
                <a:cs typeface="Arial" panose="020B0604020202020204" pitchFamily="34" charset="0"/>
              </a:rPr>
              <a:t>We also know that the </a:t>
            </a:r>
            <a:r>
              <a:rPr lang="en-US" altLang="en-US" sz="2600" b="1" dirty="0">
                <a:cs typeface="Arial" panose="020B0604020202020204" pitchFamily="34" charset="0"/>
              </a:rPr>
              <a:t>vertical component of velocity </a:t>
            </a:r>
            <a:r>
              <a:rPr lang="en-US" altLang="en-US" sz="2600" dirty="0">
                <a:cs typeface="Arial" panose="020B0604020202020204" pitchFamily="34" charset="0"/>
              </a:rPr>
              <a:t>at the highest point is </a:t>
            </a:r>
            <a:r>
              <a:rPr lang="en-US" altLang="en-US" sz="2600" b="1" dirty="0">
                <a:cs typeface="Arial" panose="020B0604020202020204" pitchFamily="34" charset="0"/>
              </a:rPr>
              <a:t>ZERO</a:t>
            </a:r>
            <a:r>
              <a:rPr lang="en-US" altLang="en-US" sz="2600" dirty="0">
                <a:cs typeface="Arial" panose="020B0604020202020204" pitchFamily="34" charset="0"/>
              </a:rPr>
              <a:t>.</a:t>
            </a: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00CC00"/>
              </a:solidFill>
              <a:cs typeface="Arial" panose="020B0604020202020204" pitchFamily="34" charset="0"/>
            </a:endParaRP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00CC00"/>
              </a:solidFill>
              <a:cs typeface="Arial" panose="020B0604020202020204" pitchFamily="34" charset="0"/>
            </a:endParaRPr>
          </a:p>
        </p:txBody>
      </p:sp>
      <p:pic>
        <p:nvPicPr>
          <p:cNvPr id="67588" name="Picture 4" descr="soccer play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589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sp>
        <p:nvSpPr>
          <p:cNvPr id="67590" name="Oval 6"/>
          <p:cNvSpPr>
            <a:spLocks noChangeArrowheads="1"/>
          </p:cNvSpPr>
          <p:nvPr/>
        </p:nvSpPr>
        <p:spPr bwMode="auto">
          <a:xfrm rot="19783642">
            <a:off x="2444751" y="5951539"/>
            <a:ext cx="555625" cy="357187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7591" name="Rectangle 7"/>
          <p:cNvSpPr>
            <a:spLocks noChangeArrowheads="1"/>
          </p:cNvSpPr>
          <p:nvPr/>
        </p:nvSpPr>
        <p:spPr bwMode="auto">
          <a:xfrm rot="19783642">
            <a:off x="2824164" y="5772150"/>
            <a:ext cx="173037" cy="407988"/>
          </a:xfrm>
          <a:prstGeom prst="rect">
            <a:avLst/>
          </a:prstGeom>
          <a:solidFill>
            <a:srgbClr val="FF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7592" name="Text Box 8"/>
          <p:cNvSpPr txBox="1">
            <a:spLocks noChangeArrowheads="1"/>
          </p:cNvSpPr>
          <p:nvPr/>
        </p:nvSpPr>
        <p:spPr bwMode="auto">
          <a:xfrm>
            <a:off x="3216276" y="5876926"/>
            <a:ext cx="792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30</a:t>
            </a:r>
            <a:r>
              <a:rPr lang="en-US" altLang="en-US" sz="1800">
                <a:cs typeface="Arial" panose="020B0604020202020204" pitchFamily="34" charset="0"/>
              </a:rPr>
              <a:t>°</a:t>
            </a:r>
          </a:p>
        </p:txBody>
      </p:sp>
      <p:sp>
        <p:nvSpPr>
          <p:cNvPr id="67593" name="AutoShape 12"/>
          <p:cNvSpPr>
            <a:spLocks noChangeArrowheads="1"/>
          </p:cNvSpPr>
          <p:nvPr/>
        </p:nvSpPr>
        <p:spPr bwMode="auto">
          <a:xfrm>
            <a:off x="9480551" y="6308725"/>
            <a:ext cx="576263" cy="21590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7594" name="Freeform 13"/>
          <p:cNvSpPr>
            <a:spLocks/>
          </p:cNvSpPr>
          <p:nvPr/>
        </p:nvSpPr>
        <p:spPr bwMode="auto">
          <a:xfrm>
            <a:off x="2855913" y="4581525"/>
            <a:ext cx="6769100" cy="1512888"/>
          </a:xfrm>
          <a:custGeom>
            <a:avLst/>
            <a:gdLst>
              <a:gd name="T0" fmla="*/ 0 w 4264"/>
              <a:gd name="T1" fmla="*/ 2147483646 h 1013"/>
              <a:gd name="T2" fmla="*/ 2147483646 w 4264"/>
              <a:gd name="T3" fmla="*/ 2147483646 h 1013"/>
              <a:gd name="T4" fmla="*/ 2147483646 w 4264"/>
              <a:gd name="T5" fmla="*/ 2147483646 h 1013"/>
              <a:gd name="T6" fmla="*/ 0 60000 65536"/>
              <a:gd name="T7" fmla="*/ 0 60000 65536"/>
              <a:gd name="T8" fmla="*/ 0 60000 65536"/>
              <a:gd name="T9" fmla="*/ 0 w 4264"/>
              <a:gd name="T10" fmla="*/ 0 h 1013"/>
              <a:gd name="T11" fmla="*/ 4264 w 4264"/>
              <a:gd name="T12" fmla="*/ 1013 h 101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264" h="1013">
                <a:moveTo>
                  <a:pt x="0" y="922"/>
                </a:moveTo>
                <a:cubicBezTo>
                  <a:pt x="642" y="461"/>
                  <a:pt x="1285" y="0"/>
                  <a:pt x="1996" y="15"/>
                </a:cubicBezTo>
                <a:cubicBezTo>
                  <a:pt x="2707" y="30"/>
                  <a:pt x="3485" y="521"/>
                  <a:pt x="4264" y="1013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7595" name="Line 14"/>
          <p:cNvSpPr>
            <a:spLocks noChangeShapeType="1"/>
          </p:cNvSpPr>
          <p:nvPr/>
        </p:nvSpPr>
        <p:spPr bwMode="auto">
          <a:xfrm flipV="1">
            <a:off x="5880100" y="4581525"/>
            <a:ext cx="0" cy="1727200"/>
          </a:xfrm>
          <a:prstGeom prst="line">
            <a:avLst/>
          </a:prstGeom>
          <a:noFill/>
          <a:ln w="76200">
            <a:solidFill>
              <a:srgbClr val="00CC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pic>
        <p:nvPicPr>
          <p:cNvPr id="67598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08302">
            <a:off x="9396413" y="5880101"/>
            <a:ext cx="79216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836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587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7587" name="Rectangle 3"/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609600" indent="-609600" eaLnBrk="1" hangingPunct="1">
                  <a:buNone/>
                </a:pPr>
                <a:r>
                  <a:rPr lang="en-US" altLang="en-US" dirty="0"/>
                  <a:t>6. What about his maximum height? </a:t>
                </a:r>
              </a:p>
              <a:p>
                <a:pPr marL="609600" indent="-609600" eaLnBrk="1" hangingPunct="1">
                  <a:buNone/>
                </a:pPr>
                <a:r>
                  <a:rPr lang="en-US" altLang="en-US" dirty="0"/>
                  <a:t>	</a:t>
                </a:r>
                <a:r>
                  <a:rPr lang="en-US" altLang="en-US" dirty="0">
                    <a:solidFill>
                      <a:srgbClr val="00CC00"/>
                    </a:solidFill>
                    <a:cs typeface="Arial" panose="020B0604020202020204" pitchFamily="34" charset="0"/>
                  </a:rPr>
                  <a:t>			</a:t>
                </a:r>
                <a14:m>
                  <m:oMath xmlns:m="http://schemas.openxmlformats.org/officeDocument/2006/math"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𝑠</m:t>
                    </m:r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𝑢𝑡</m:t>
                    </m:r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f>
                      <m:fPr>
                        <m:ctrlPr>
                          <a:rPr lang="en-AU" alt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AU" alt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r>
                          <a:rPr lang="en-AU" alt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den>
                    </m:f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𝑎</m:t>
                    </m:r>
                    <m:sSup>
                      <m:sSupPr>
                        <m:ctrlPr>
                          <a:rPr lang="en-AU" alt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AU" alt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e>
                      <m:sup>
                        <m:r>
                          <a:rPr lang="en-AU" alt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en-US" dirty="0">
                  <a:solidFill>
                    <a:srgbClr val="00CC00"/>
                  </a:solidFill>
                  <a:cs typeface="Arial" panose="020B0604020202020204" pitchFamily="34" charset="0"/>
                </a:endParaRPr>
              </a:p>
              <a:p>
                <a:pPr marL="609600" indent="-609600" eaLnBrk="1" hangingPunct="1">
                  <a:buNone/>
                </a:pPr>
                <a:r>
                  <a:rPr lang="en-US" altLang="en-US" dirty="0">
                    <a:solidFill>
                      <a:srgbClr val="00CC00"/>
                    </a:solidFill>
                    <a:cs typeface="Arial" panose="020B0604020202020204" pitchFamily="34" charset="0"/>
                  </a:rPr>
                  <a:t>				</a:t>
                </a:r>
                <a14:m>
                  <m:oMath xmlns:m="http://schemas.openxmlformats.org/officeDocument/2006/math">
                    <m:r>
                      <a:rPr lang="en-AU" altLang="en-US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𝑠</m:t>
                    </m:r>
                    <m:r>
                      <a:rPr lang="en-AU" altLang="en-US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=− 25</m:t>
                    </m:r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𝑠𝑖𝑛</m:t>
                    </m:r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30 </m:t>
                    </m:r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𝑥</m:t>
                    </m:r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1.2755+</m:t>
                    </m:r>
                    <m:f>
                      <m:fPr>
                        <m:ctrlPr>
                          <a:rPr lang="en-AU" altLang="en-US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AU" altLang="en-US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r>
                          <a:rPr lang="en-AU" altLang="en-US" i="1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den>
                    </m:f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9.8 </m:t>
                    </m:r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𝑥</m:t>
                    </m:r>
                    <m:r>
                      <a:rPr lang="en-AU" alt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sSup>
                      <m:sSupPr>
                        <m:ctrlPr>
                          <a:rPr lang="en-AU" alt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AU" alt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1.2755</m:t>
                        </m:r>
                      </m:e>
                      <m:sup>
                        <m:r>
                          <a:rPr lang="en-AU" alt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en-US" dirty="0">
                  <a:solidFill>
                    <a:srgbClr val="00CC00"/>
                  </a:solidFill>
                  <a:cs typeface="Arial" panose="020B0604020202020204" pitchFamily="34" charset="0"/>
                </a:endParaRPr>
              </a:p>
              <a:p>
                <a:pPr marL="609600" indent="-609600" eaLnBrk="1" hangingPunct="1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altLang="en-US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𝑠</m:t>
                      </m:r>
                      <m:r>
                        <a:rPr lang="en-AU" altLang="en-US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=− 7.97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𝑚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(−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𝑣𝑒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𝑚𝑒𝑎𝑛𝑠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𝑖𝑡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𝑖𝑠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𝑢𝑝</m:t>
                      </m:r>
                      <m:r>
                        <a:rPr lang="en-AU" altLang="en-US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)</m:t>
                      </m:r>
                    </m:oMath>
                  </m:oMathPara>
                </a14:m>
                <a:endParaRPr lang="en-US" altLang="en-US" dirty="0">
                  <a:solidFill>
                    <a:srgbClr val="7030A0"/>
                  </a:solidFill>
                  <a:cs typeface="Arial" panose="020B0604020202020204" pitchFamily="34" charset="0"/>
                </a:endParaRPr>
              </a:p>
              <a:p>
                <a:pPr marL="609600" indent="-609600" eaLnBrk="1" hangingPunct="1">
                  <a:buNone/>
                </a:pPr>
                <a:endParaRPr lang="en-US" altLang="en-US" dirty="0">
                  <a:solidFill>
                    <a:srgbClr val="00CC00"/>
                  </a:solidFill>
                  <a:cs typeface="Arial" panose="020B0604020202020204" pitchFamily="34" charset="0"/>
                </a:endParaRPr>
              </a:p>
              <a:p>
                <a:pPr marL="609600" indent="-609600" eaLnBrk="1" hangingPunct="1">
                  <a:buNone/>
                </a:pPr>
                <a:endParaRPr lang="en-US" altLang="en-US" dirty="0">
                  <a:solidFill>
                    <a:srgbClr val="00CC00"/>
                  </a:solidFill>
                  <a:cs typeface="Arial" panose="020B0604020202020204" pitchFamily="34" charset="0"/>
                </a:endParaRPr>
              </a:p>
              <a:p>
                <a:pPr marL="609600" indent="-609600" eaLnBrk="1" hangingPunct="1">
                  <a:buNone/>
                </a:pPr>
                <a:endParaRPr lang="en-US" altLang="en-US" dirty="0">
                  <a:solidFill>
                    <a:srgbClr val="00CC00"/>
                  </a:solidFill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7587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1389" t="-175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7588" name="Picture 4" descr="soccer play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589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sp>
        <p:nvSpPr>
          <p:cNvPr id="67590" name="Oval 6"/>
          <p:cNvSpPr>
            <a:spLocks noChangeArrowheads="1"/>
          </p:cNvSpPr>
          <p:nvPr/>
        </p:nvSpPr>
        <p:spPr bwMode="auto">
          <a:xfrm rot="19783642">
            <a:off x="2444751" y="5951539"/>
            <a:ext cx="555625" cy="357187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7591" name="Rectangle 7"/>
          <p:cNvSpPr>
            <a:spLocks noChangeArrowheads="1"/>
          </p:cNvSpPr>
          <p:nvPr/>
        </p:nvSpPr>
        <p:spPr bwMode="auto">
          <a:xfrm rot="19783642">
            <a:off x="2824164" y="5772150"/>
            <a:ext cx="173037" cy="407988"/>
          </a:xfrm>
          <a:prstGeom prst="rect">
            <a:avLst/>
          </a:prstGeom>
          <a:solidFill>
            <a:srgbClr val="FF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7592" name="Text Box 8"/>
          <p:cNvSpPr txBox="1">
            <a:spLocks noChangeArrowheads="1"/>
          </p:cNvSpPr>
          <p:nvPr/>
        </p:nvSpPr>
        <p:spPr bwMode="auto">
          <a:xfrm>
            <a:off x="3216276" y="5876926"/>
            <a:ext cx="792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30</a:t>
            </a:r>
            <a:r>
              <a:rPr lang="en-US" altLang="en-US" sz="1800">
                <a:cs typeface="Arial" panose="020B0604020202020204" pitchFamily="34" charset="0"/>
              </a:rPr>
              <a:t>°</a:t>
            </a:r>
          </a:p>
        </p:txBody>
      </p:sp>
      <p:sp>
        <p:nvSpPr>
          <p:cNvPr id="67593" name="AutoShape 12"/>
          <p:cNvSpPr>
            <a:spLocks noChangeArrowheads="1"/>
          </p:cNvSpPr>
          <p:nvPr/>
        </p:nvSpPr>
        <p:spPr bwMode="auto">
          <a:xfrm>
            <a:off x="9480551" y="6308725"/>
            <a:ext cx="576263" cy="21590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7594" name="Freeform 13"/>
          <p:cNvSpPr>
            <a:spLocks/>
          </p:cNvSpPr>
          <p:nvPr/>
        </p:nvSpPr>
        <p:spPr bwMode="auto">
          <a:xfrm>
            <a:off x="2855913" y="4581525"/>
            <a:ext cx="6769100" cy="1512888"/>
          </a:xfrm>
          <a:custGeom>
            <a:avLst/>
            <a:gdLst>
              <a:gd name="T0" fmla="*/ 0 w 4264"/>
              <a:gd name="T1" fmla="*/ 2147483646 h 1013"/>
              <a:gd name="T2" fmla="*/ 2147483646 w 4264"/>
              <a:gd name="T3" fmla="*/ 2147483646 h 1013"/>
              <a:gd name="T4" fmla="*/ 2147483646 w 4264"/>
              <a:gd name="T5" fmla="*/ 2147483646 h 1013"/>
              <a:gd name="T6" fmla="*/ 0 60000 65536"/>
              <a:gd name="T7" fmla="*/ 0 60000 65536"/>
              <a:gd name="T8" fmla="*/ 0 60000 65536"/>
              <a:gd name="T9" fmla="*/ 0 w 4264"/>
              <a:gd name="T10" fmla="*/ 0 h 1013"/>
              <a:gd name="T11" fmla="*/ 4264 w 4264"/>
              <a:gd name="T12" fmla="*/ 1013 h 101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264" h="1013">
                <a:moveTo>
                  <a:pt x="0" y="922"/>
                </a:moveTo>
                <a:cubicBezTo>
                  <a:pt x="642" y="461"/>
                  <a:pt x="1285" y="0"/>
                  <a:pt x="1996" y="15"/>
                </a:cubicBezTo>
                <a:cubicBezTo>
                  <a:pt x="2707" y="30"/>
                  <a:pt x="3485" y="521"/>
                  <a:pt x="4264" y="1013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7595" name="Line 14"/>
          <p:cNvSpPr>
            <a:spLocks noChangeShapeType="1"/>
          </p:cNvSpPr>
          <p:nvPr/>
        </p:nvSpPr>
        <p:spPr bwMode="auto">
          <a:xfrm flipV="1">
            <a:off x="5880100" y="4581525"/>
            <a:ext cx="0" cy="1727200"/>
          </a:xfrm>
          <a:prstGeom prst="line">
            <a:avLst/>
          </a:prstGeom>
          <a:noFill/>
          <a:ln w="76200">
            <a:solidFill>
              <a:srgbClr val="00CC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pic>
        <p:nvPicPr>
          <p:cNvPr id="67598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08302">
            <a:off x="9396413" y="5880101"/>
            <a:ext cx="79216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391604" y="2525197"/>
            <a:ext cx="3054041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09600" indent="-609600" eaLnBrk="1" hangingPunct="1">
              <a:buNone/>
            </a:pPr>
            <a:r>
              <a:rPr lang="en-US" altLang="en-US" sz="2800" dirty="0"/>
              <a:t>v = 0, </a:t>
            </a:r>
          </a:p>
          <a:p>
            <a:pPr marL="609600" indent="-609600" eaLnBrk="1" hangingPunct="1">
              <a:buNone/>
            </a:pPr>
            <a:r>
              <a:rPr lang="en-US" altLang="en-US" sz="2800" dirty="0"/>
              <a:t>u = - </a:t>
            </a:r>
            <a:r>
              <a:rPr lang="en-US" altLang="en-US" sz="2800" dirty="0">
                <a:cs typeface="Arial" panose="020B0604020202020204" pitchFamily="34" charset="0"/>
              </a:rPr>
              <a:t>25sin30°,	 </a:t>
            </a:r>
          </a:p>
          <a:p>
            <a:pPr marL="609600" indent="-609600" eaLnBrk="1" hangingPunct="1">
              <a:buNone/>
            </a:pPr>
            <a:r>
              <a:rPr lang="en-US" altLang="en-US" sz="2800" dirty="0">
                <a:cs typeface="Arial" panose="020B0604020202020204" pitchFamily="34" charset="0"/>
              </a:rPr>
              <a:t>t = 2.551/2</a:t>
            </a:r>
          </a:p>
          <a:p>
            <a:pPr marL="609600" indent="-609600" eaLnBrk="1" hangingPunct="1">
              <a:buNone/>
            </a:pPr>
            <a:r>
              <a:rPr lang="en-US" altLang="en-US" sz="2800" dirty="0">
                <a:cs typeface="Arial" panose="020B0604020202020204" pitchFamily="34" charset="0"/>
              </a:rPr>
              <a:t>  =1.2755 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835651" y="5190429"/>
            <a:ext cx="20600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9600" indent="-609600" eaLnBrk="1" hangingPunct="1">
              <a:buNone/>
            </a:pPr>
            <a:r>
              <a:rPr lang="en-US" altLang="en-US" sz="2000" dirty="0"/>
              <a:t>Max height </a:t>
            </a:r>
          </a:p>
          <a:p>
            <a:pPr marL="609600" indent="-609600" eaLnBrk="1" hangingPunct="1">
              <a:buNone/>
            </a:pPr>
            <a:r>
              <a:rPr lang="en-US" altLang="en-US" sz="2000" dirty="0"/>
              <a:t>s = 7.97m up</a:t>
            </a:r>
            <a:endParaRPr lang="en-US" altLang="en-US" sz="2000" dirty="0"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587" grpId="0" uiExpand="1" build="p"/>
      <p:bldP spid="2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0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08302">
            <a:off x="9380538" y="6027738"/>
            <a:ext cx="792162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None/>
            </a:pPr>
            <a:r>
              <a:rPr lang="en-US" altLang="en-US" dirty="0"/>
              <a:t>7. Don’t forget some problems can also be answered using energy.</a:t>
            </a:r>
            <a:endParaRPr lang="en-US" altLang="en-US" dirty="0">
              <a:solidFill>
                <a:srgbClr val="00CC00"/>
              </a:solidFill>
              <a:cs typeface="Arial" panose="020B0604020202020204" pitchFamily="34" charset="0"/>
            </a:endParaRP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00CC00"/>
              </a:solidFill>
              <a:cs typeface="Arial" panose="020B0604020202020204" pitchFamily="34" charset="0"/>
            </a:endParaRPr>
          </a:p>
        </p:txBody>
      </p:sp>
      <p:pic>
        <p:nvPicPr>
          <p:cNvPr id="68613" name="Picture 4" descr="soccer play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4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sp>
        <p:nvSpPr>
          <p:cNvPr id="68615" name="Oval 6"/>
          <p:cNvSpPr>
            <a:spLocks noChangeArrowheads="1"/>
          </p:cNvSpPr>
          <p:nvPr/>
        </p:nvSpPr>
        <p:spPr bwMode="auto">
          <a:xfrm rot="19783642">
            <a:off x="2444751" y="5951539"/>
            <a:ext cx="555625" cy="357187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8616" name="Rectangle 7"/>
          <p:cNvSpPr>
            <a:spLocks noChangeArrowheads="1"/>
          </p:cNvSpPr>
          <p:nvPr/>
        </p:nvSpPr>
        <p:spPr bwMode="auto">
          <a:xfrm rot="19783642">
            <a:off x="2824164" y="5772150"/>
            <a:ext cx="173037" cy="407988"/>
          </a:xfrm>
          <a:prstGeom prst="rect">
            <a:avLst/>
          </a:prstGeom>
          <a:solidFill>
            <a:srgbClr val="FF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8617" name="Text Box 8"/>
          <p:cNvSpPr txBox="1">
            <a:spLocks noChangeArrowheads="1"/>
          </p:cNvSpPr>
          <p:nvPr/>
        </p:nvSpPr>
        <p:spPr bwMode="auto">
          <a:xfrm>
            <a:off x="3216276" y="5876926"/>
            <a:ext cx="792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30</a:t>
            </a:r>
            <a:r>
              <a:rPr lang="en-US" altLang="en-US" sz="1800">
                <a:cs typeface="Arial" panose="020B0604020202020204" pitchFamily="34" charset="0"/>
              </a:rPr>
              <a:t>°</a:t>
            </a:r>
          </a:p>
        </p:txBody>
      </p:sp>
      <p:sp>
        <p:nvSpPr>
          <p:cNvPr id="68618" name="AutoShape 10"/>
          <p:cNvSpPr>
            <a:spLocks noChangeArrowheads="1"/>
          </p:cNvSpPr>
          <p:nvPr/>
        </p:nvSpPr>
        <p:spPr bwMode="auto">
          <a:xfrm>
            <a:off x="9480551" y="6308725"/>
            <a:ext cx="576263" cy="21590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8619" name="Freeform 11"/>
          <p:cNvSpPr>
            <a:spLocks/>
          </p:cNvSpPr>
          <p:nvPr/>
        </p:nvSpPr>
        <p:spPr bwMode="auto">
          <a:xfrm>
            <a:off x="2855913" y="4581525"/>
            <a:ext cx="6769100" cy="1512888"/>
          </a:xfrm>
          <a:custGeom>
            <a:avLst/>
            <a:gdLst>
              <a:gd name="T0" fmla="*/ 0 w 4264"/>
              <a:gd name="T1" fmla="*/ 2147483646 h 1013"/>
              <a:gd name="T2" fmla="*/ 2147483646 w 4264"/>
              <a:gd name="T3" fmla="*/ 2147483646 h 1013"/>
              <a:gd name="T4" fmla="*/ 2147483646 w 4264"/>
              <a:gd name="T5" fmla="*/ 2147483646 h 1013"/>
              <a:gd name="T6" fmla="*/ 0 60000 65536"/>
              <a:gd name="T7" fmla="*/ 0 60000 65536"/>
              <a:gd name="T8" fmla="*/ 0 60000 65536"/>
              <a:gd name="T9" fmla="*/ 0 w 4264"/>
              <a:gd name="T10" fmla="*/ 0 h 1013"/>
              <a:gd name="T11" fmla="*/ 4264 w 4264"/>
              <a:gd name="T12" fmla="*/ 1013 h 101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264" h="1013">
                <a:moveTo>
                  <a:pt x="0" y="922"/>
                </a:moveTo>
                <a:cubicBezTo>
                  <a:pt x="642" y="461"/>
                  <a:pt x="1285" y="0"/>
                  <a:pt x="1996" y="15"/>
                </a:cubicBezTo>
                <a:cubicBezTo>
                  <a:pt x="2707" y="30"/>
                  <a:pt x="3485" y="521"/>
                  <a:pt x="4264" y="1013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8620" name="Line 12"/>
          <p:cNvSpPr>
            <a:spLocks noChangeShapeType="1"/>
          </p:cNvSpPr>
          <p:nvPr/>
        </p:nvSpPr>
        <p:spPr bwMode="auto">
          <a:xfrm flipV="1">
            <a:off x="5880100" y="4581525"/>
            <a:ext cx="0" cy="1727200"/>
          </a:xfrm>
          <a:prstGeom prst="line">
            <a:avLst/>
          </a:prstGeom>
          <a:noFill/>
          <a:ln w="76200">
            <a:solidFill>
              <a:srgbClr val="00CC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None/>
            </a:pPr>
            <a:r>
              <a:rPr lang="en-US" altLang="en-US" dirty="0"/>
              <a:t>7. Don’t forget some problems can also be answered using energy.</a:t>
            </a:r>
          </a:p>
          <a:p>
            <a:pPr marL="609600" indent="-609600" eaLnBrk="1" hangingPunct="1">
              <a:buNone/>
            </a:pPr>
            <a:r>
              <a:rPr lang="en-US" altLang="en-US" dirty="0"/>
              <a:t>	As Bieber is fired </a:t>
            </a:r>
            <a:r>
              <a:rPr lang="en-US" altLang="en-US" dirty="0">
                <a:solidFill>
                  <a:srgbClr val="FF0000"/>
                </a:solidFill>
              </a:rPr>
              <a:t>total mechanical energy </a:t>
            </a:r>
            <a:r>
              <a:rPr lang="en-US" altLang="en-US" dirty="0"/>
              <a:t>= </a:t>
            </a:r>
            <a:r>
              <a:rPr lang="en-US" altLang="en-US" dirty="0">
                <a:cs typeface="Arial" panose="020B0604020202020204" pitchFamily="34" charset="0"/>
              </a:rPr>
              <a:t>½m(25)</a:t>
            </a:r>
            <a:r>
              <a:rPr lang="en-US" altLang="en-US" baseline="30000" dirty="0">
                <a:cs typeface="Arial" panose="020B0604020202020204" pitchFamily="34" charset="0"/>
              </a:rPr>
              <a:t>2</a:t>
            </a: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00CC00"/>
              </a:solidFill>
              <a:cs typeface="Arial" panose="020B0604020202020204" pitchFamily="34" charset="0"/>
            </a:endParaRPr>
          </a:p>
        </p:txBody>
      </p:sp>
      <p:pic>
        <p:nvPicPr>
          <p:cNvPr id="69636" name="Picture 4" descr="soccer play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637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sp>
        <p:nvSpPr>
          <p:cNvPr id="69638" name="Oval 6"/>
          <p:cNvSpPr>
            <a:spLocks noChangeArrowheads="1"/>
          </p:cNvSpPr>
          <p:nvPr/>
        </p:nvSpPr>
        <p:spPr bwMode="auto">
          <a:xfrm rot="19783642">
            <a:off x="2444751" y="5951539"/>
            <a:ext cx="555625" cy="357187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9639" name="Rectangle 7"/>
          <p:cNvSpPr>
            <a:spLocks noChangeArrowheads="1"/>
          </p:cNvSpPr>
          <p:nvPr/>
        </p:nvSpPr>
        <p:spPr bwMode="auto">
          <a:xfrm rot="19783642">
            <a:off x="2824164" y="5772150"/>
            <a:ext cx="173037" cy="407988"/>
          </a:xfrm>
          <a:prstGeom prst="rect">
            <a:avLst/>
          </a:prstGeom>
          <a:solidFill>
            <a:srgbClr val="FF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9640" name="Text Box 8"/>
          <p:cNvSpPr txBox="1">
            <a:spLocks noChangeArrowheads="1"/>
          </p:cNvSpPr>
          <p:nvPr/>
        </p:nvSpPr>
        <p:spPr bwMode="auto">
          <a:xfrm>
            <a:off x="3216276" y="5876926"/>
            <a:ext cx="792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30</a:t>
            </a:r>
            <a:r>
              <a:rPr lang="en-US" altLang="en-US" sz="1800">
                <a:cs typeface="Arial" panose="020B0604020202020204" pitchFamily="34" charset="0"/>
              </a:rPr>
              <a:t>°</a:t>
            </a:r>
          </a:p>
        </p:txBody>
      </p:sp>
      <p:sp>
        <p:nvSpPr>
          <p:cNvPr id="69641" name="Line 12"/>
          <p:cNvSpPr>
            <a:spLocks noChangeShapeType="1"/>
          </p:cNvSpPr>
          <p:nvPr/>
        </p:nvSpPr>
        <p:spPr bwMode="auto">
          <a:xfrm flipV="1">
            <a:off x="5880100" y="4581525"/>
            <a:ext cx="0" cy="1727200"/>
          </a:xfrm>
          <a:prstGeom prst="line">
            <a:avLst/>
          </a:prstGeom>
          <a:noFill/>
          <a:ln w="76200">
            <a:solidFill>
              <a:srgbClr val="00CC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9642" name="Line 13"/>
          <p:cNvSpPr>
            <a:spLocks noChangeShapeType="1"/>
          </p:cNvSpPr>
          <p:nvPr/>
        </p:nvSpPr>
        <p:spPr bwMode="auto">
          <a:xfrm flipV="1">
            <a:off x="2782888" y="5013325"/>
            <a:ext cx="1655762" cy="10096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9643" name="Text Box 14"/>
          <p:cNvSpPr txBox="1">
            <a:spLocks noChangeArrowheads="1"/>
          </p:cNvSpPr>
          <p:nvPr/>
        </p:nvSpPr>
        <p:spPr bwMode="auto">
          <a:xfrm>
            <a:off x="4440238" y="4725988"/>
            <a:ext cx="165576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25 m.s</a:t>
            </a:r>
            <a:r>
              <a:rPr lang="en-US" altLang="en-US" sz="1800" baseline="30000"/>
              <a:t>-1</a:t>
            </a:r>
          </a:p>
        </p:txBody>
      </p:sp>
      <p:pic>
        <p:nvPicPr>
          <p:cNvPr id="69644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08302">
            <a:off x="3360738" y="4897438"/>
            <a:ext cx="792162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None/>
            </a:pPr>
            <a:r>
              <a:rPr lang="en-US" altLang="en-US" dirty="0"/>
              <a:t>7. At the highest point, </a:t>
            </a:r>
          </a:p>
          <a:p>
            <a:pPr marL="609600" indent="-609600" eaLnBrk="1" hangingPunct="1">
              <a:buNone/>
            </a:pPr>
            <a:r>
              <a:rPr lang="en-US" altLang="en-US" dirty="0"/>
              <a:t>	total energy = </a:t>
            </a:r>
            <a:r>
              <a:rPr lang="en-US" altLang="en-US" dirty="0">
                <a:solidFill>
                  <a:srgbClr val="FF0000"/>
                </a:solidFill>
              </a:rPr>
              <a:t>KE </a:t>
            </a:r>
            <a:r>
              <a:rPr lang="en-US" altLang="en-US" dirty="0"/>
              <a:t>+ GPE =</a:t>
            </a:r>
            <a:r>
              <a:rPr lang="en-US" altLang="en-US" dirty="0">
                <a:cs typeface="Arial" panose="020B0604020202020204" pitchFamily="34" charset="0"/>
              </a:rPr>
              <a:t>½m(</a:t>
            </a:r>
            <a:r>
              <a:rPr lang="en-US" altLang="en-US" dirty="0">
                <a:solidFill>
                  <a:srgbClr val="0000FF"/>
                </a:solidFill>
              </a:rPr>
              <a:t>25cos30</a:t>
            </a:r>
            <a:r>
              <a:rPr lang="en-US" altLang="en-US" dirty="0">
                <a:solidFill>
                  <a:srgbClr val="0000FF"/>
                </a:solidFill>
                <a:cs typeface="Arial" panose="020B0604020202020204" pitchFamily="34" charset="0"/>
              </a:rPr>
              <a:t>°</a:t>
            </a:r>
            <a:r>
              <a:rPr lang="en-US" altLang="en-US" dirty="0">
                <a:cs typeface="Arial" panose="020B0604020202020204" pitchFamily="34" charset="0"/>
              </a:rPr>
              <a:t>)</a:t>
            </a:r>
            <a:r>
              <a:rPr lang="en-US" altLang="en-US" baseline="30000" dirty="0">
                <a:cs typeface="Arial" panose="020B0604020202020204" pitchFamily="34" charset="0"/>
              </a:rPr>
              <a:t>2 </a:t>
            </a:r>
            <a:r>
              <a:rPr lang="en-US" altLang="en-US" dirty="0">
                <a:cs typeface="Arial" panose="020B0604020202020204" pitchFamily="34" charset="0"/>
              </a:rPr>
              <a:t>+ </a:t>
            </a:r>
            <a:r>
              <a:rPr lang="en-US" altLang="en-US" dirty="0" err="1">
                <a:cs typeface="Arial" panose="020B0604020202020204" pitchFamily="34" charset="0"/>
              </a:rPr>
              <a:t>mgh</a:t>
            </a:r>
            <a:endParaRPr lang="en-US" altLang="en-US" dirty="0"/>
          </a:p>
          <a:p>
            <a:pPr marL="609600" indent="-609600" eaLnBrk="1" hangingPunct="1">
              <a:buNone/>
            </a:pPr>
            <a:r>
              <a:rPr lang="en-US" altLang="en-US" dirty="0"/>
              <a:t>	</a:t>
            </a:r>
            <a:r>
              <a:rPr lang="en-US" altLang="en-US" dirty="0">
                <a:solidFill>
                  <a:srgbClr val="FF0000"/>
                </a:solidFill>
              </a:rPr>
              <a:t>As Bieber is fired total energy = </a:t>
            </a:r>
            <a:r>
              <a:rPr lang="en-US" altLang="en-US" dirty="0">
                <a:solidFill>
                  <a:srgbClr val="FF0000"/>
                </a:solidFill>
                <a:cs typeface="Arial" panose="020B0604020202020204" pitchFamily="34" charset="0"/>
              </a:rPr>
              <a:t>½m(25)</a:t>
            </a:r>
            <a:r>
              <a:rPr lang="en-US" altLang="en-US" baseline="30000" dirty="0">
                <a:solidFill>
                  <a:srgbClr val="FF0000"/>
                </a:solidFill>
                <a:cs typeface="Arial" panose="020B0604020202020204" pitchFamily="34" charset="0"/>
              </a:rPr>
              <a:t>2</a:t>
            </a: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pic>
        <p:nvPicPr>
          <p:cNvPr id="70660" name="Picture 4" descr="soccer play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61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sp>
        <p:nvSpPr>
          <p:cNvPr id="70662" name="Oval 6"/>
          <p:cNvSpPr>
            <a:spLocks noChangeArrowheads="1"/>
          </p:cNvSpPr>
          <p:nvPr/>
        </p:nvSpPr>
        <p:spPr bwMode="auto">
          <a:xfrm rot="19783642">
            <a:off x="2444751" y="5951539"/>
            <a:ext cx="555625" cy="357187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70663" name="Rectangle 7"/>
          <p:cNvSpPr>
            <a:spLocks noChangeArrowheads="1"/>
          </p:cNvSpPr>
          <p:nvPr/>
        </p:nvSpPr>
        <p:spPr bwMode="auto">
          <a:xfrm rot="19783642">
            <a:off x="2824164" y="5772150"/>
            <a:ext cx="173037" cy="407988"/>
          </a:xfrm>
          <a:prstGeom prst="rect">
            <a:avLst/>
          </a:prstGeom>
          <a:solidFill>
            <a:srgbClr val="FF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70664" name="Text Box 8"/>
          <p:cNvSpPr txBox="1">
            <a:spLocks noChangeArrowheads="1"/>
          </p:cNvSpPr>
          <p:nvPr/>
        </p:nvSpPr>
        <p:spPr bwMode="auto">
          <a:xfrm>
            <a:off x="3216276" y="5876926"/>
            <a:ext cx="792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30</a:t>
            </a:r>
            <a:r>
              <a:rPr lang="en-US" altLang="en-US" sz="1800">
                <a:cs typeface="Arial" panose="020B0604020202020204" pitchFamily="34" charset="0"/>
              </a:rPr>
              <a:t>°</a:t>
            </a:r>
          </a:p>
        </p:txBody>
      </p:sp>
      <p:sp>
        <p:nvSpPr>
          <p:cNvPr id="70665" name="Line 9"/>
          <p:cNvSpPr>
            <a:spLocks noChangeShapeType="1"/>
          </p:cNvSpPr>
          <p:nvPr/>
        </p:nvSpPr>
        <p:spPr bwMode="auto">
          <a:xfrm flipV="1">
            <a:off x="5880100" y="4581525"/>
            <a:ext cx="0" cy="1727200"/>
          </a:xfrm>
          <a:prstGeom prst="line">
            <a:avLst/>
          </a:prstGeom>
          <a:noFill/>
          <a:ln w="76200">
            <a:solidFill>
              <a:srgbClr val="00CC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70666" name="Freeform 14"/>
          <p:cNvSpPr>
            <a:spLocks/>
          </p:cNvSpPr>
          <p:nvPr/>
        </p:nvSpPr>
        <p:spPr bwMode="auto">
          <a:xfrm>
            <a:off x="2855913" y="4581525"/>
            <a:ext cx="6769100" cy="1512888"/>
          </a:xfrm>
          <a:custGeom>
            <a:avLst/>
            <a:gdLst>
              <a:gd name="T0" fmla="*/ 0 w 4264"/>
              <a:gd name="T1" fmla="*/ 2147483646 h 1013"/>
              <a:gd name="T2" fmla="*/ 2147483646 w 4264"/>
              <a:gd name="T3" fmla="*/ 2147483646 h 1013"/>
              <a:gd name="T4" fmla="*/ 2147483646 w 4264"/>
              <a:gd name="T5" fmla="*/ 2147483646 h 1013"/>
              <a:gd name="T6" fmla="*/ 0 60000 65536"/>
              <a:gd name="T7" fmla="*/ 0 60000 65536"/>
              <a:gd name="T8" fmla="*/ 0 60000 65536"/>
              <a:gd name="T9" fmla="*/ 0 w 4264"/>
              <a:gd name="T10" fmla="*/ 0 h 1013"/>
              <a:gd name="T11" fmla="*/ 4264 w 4264"/>
              <a:gd name="T12" fmla="*/ 1013 h 101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264" h="1013">
                <a:moveTo>
                  <a:pt x="0" y="922"/>
                </a:moveTo>
                <a:cubicBezTo>
                  <a:pt x="642" y="461"/>
                  <a:pt x="1285" y="0"/>
                  <a:pt x="1996" y="15"/>
                </a:cubicBezTo>
                <a:cubicBezTo>
                  <a:pt x="2707" y="30"/>
                  <a:pt x="3485" y="521"/>
                  <a:pt x="4264" y="1013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AU"/>
          </a:p>
        </p:txBody>
      </p:sp>
      <p:pic>
        <p:nvPicPr>
          <p:cNvPr id="70667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813" y="4064001"/>
            <a:ext cx="792162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59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None/>
            </a:pPr>
            <a:r>
              <a:rPr lang="en-US" altLang="en-US" dirty="0"/>
              <a:t>6. So </a:t>
            </a:r>
            <a:r>
              <a:rPr lang="en-US" altLang="en-US" dirty="0">
                <a:cs typeface="Arial" panose="020B0604020202020204" pitchFamily="34" charset="0"/>
              </a:rPr>
              <a:t>½m(</a:t>
            </a:r>
            <a:r>
              <a:rPr lang="en-US" altLang="en-US" dirty="0">
                <a:solidFill>
                  <a:srgbClr val="0000FF"/>
                </a:solidFill>
              </a:rPr>
              <a:t>25cos30</a:t>
            </a:r>
            <a:r>
              <a:rPr lang="en-US" altLang="en-US" dirty="0">
                <a:solidFill>
                  <a:srgbClr val="0000FF"/>
                </a:solidFill>
                <a:cs typeface="Arial" panose="020B0604020202020204" pitchFamily="34" charset="0"/>
              </a:rPr>
              <a:t>°</a:t>
            </a:r>
            <a:r>
              <a:rPr lang="en-US" altLang="en-US" dirty="0">
                <a:cs typeface="Arial" panose="020B0604020202020204" pitchFamily="34" charset="0"/>
              </a:rPr>
              <a:t>)</a:t>
            </a:r>
            <a:r>
              <a:rPr lang="en-US" altLang="en-US" baseline="30000" dirty="0">
                <a:cs typeface="Arial" panose="020B0604020202020204" pitchFamily="34" charset="0"/>
              </a:rPr>
              <a:t>2 </a:t>
            </a:r>
            <a:r>
              <a:rPr lang="en-US" altLang="en-US" dirty="0">
                <a:cs typeface="Arial" panose="020B0604020202020204" pitchFamily="34" charset="0"/>
              </a:rPr>
              <a:t>+ </a:t>
            </a:r>
            <a:r>
              <a:rPr lang="en-US" altLang="en-US" dirty="0" err="1">
                <a:cs typeface="Arial" panose="020B0604020202020204" pitchFamily="34" charset="0"/>
              </a:rPr>
              <a:t>mgh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FF0000"/>
                </a:solidFill>
              </a:rPr>
              <a:t>= </a:t>
            </a:r>
            <a:r>
              <a:rPr lang="en-US" altLang="en-US" dirty="0">
                <a:solidFill>
                  <a:srgbClr val="FF0000"/>
                </a:solidFill>
                <a:cs typeface="Arial" panose="020B0604020202020204" pitchFamily="34" charset="0"/>
              </a:rPr>
              <a:t>½m(25)</a:t>
            </a:r>
            <a:r>
              <a:rPr lang="en-US" altLang="en-US" baseline="30000" dirty="0">
                <a:solidFill>
                  <a:srgbClr val="FF0000"/>
                </a:solidFill>
                <a:cs typeface="Arial" panose="020B0604020202020204" pitchFamily="34" charset="0"/>
              </a:rPr>
              <a:t>2</a:t>
            </a:r>
          </a:p>
          <a:p>
            <a:pPr marL="609600" indent="-609600" eaLnBrk="1" hangingPunct="1">
              <a:buNone/>
            </a:pPr>
            <a:r>
              <a:rPr lang="en-US" altLang="en-US" baseline="30000" dirty="0">
                <a:solidFill>
                  <a:srgbClr val="FF0000"/>
                </a:solidFill>
                <a:cs typeface="Arial" panose="020B0604020202020204" pitchFamily="34" charset="0"/>
              </a:rPr>
              <a:t>	</a:t>
            </a:r>
            <a:r>
              <a:rPr lang="en-US" altLang="en-US" dirty="0">
                <a:cs typeface="Arial" panose="020B0604020202020204" pitchFamily="34" charset="0"/>
              </a:rPr>
              <a:t>½(</a:t>
            </a:r>
            <a:r>
              <a:rPr lang="en-US" altLang="en-US" dirty="0">
                <a:solidFill>
                  <a:srgbClr val="0000FF"/>
                </a:solidFill>
              </a:rPr>
              <a:t>21.65</a:t>
            </a:r>
            <a:r>
              <a:rPr lang="en-US" altLang="en-US" dirty="0">
                <a:cs typeface="Arial" panose="020B0604020202020204" pitchFamily="34" charset="0"/>
              </a:rPr>
              <a:t>)</a:t>
            </a:r>
            <a:r>
              <a:rPr lang="en-US" altLang="en-US" baseline="30000" dirty="0">
                <a:cs typeface="Arial" panose="020B0604020202020204" pitchFamily="34" charset="0"/>
              </a:rPr>
              <a:t>2 </a:t>
            </a:r>
            <a:r>
              <a:rPr lang="en-US" altLang="en-US" dirty="0">
                <a:cs typeface="Arial" panose="020B0604020202020204" pitchFamily="34" charset="0"/>
              </a:rPr>
              <a:t>+ 9.8h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FF0000"/>
                </a:solidFill>
              </a:rPr>
              <a:t>= </a:t>
            </a:r>
            <a:r>
              <a:rPr lang="en-US" altLang="en-US" dirty="0">
                <a:solidFill>
                  <a:srgbClr val="FF0000"/>
                </a:solidFill>
                <a:cs typeface="Arial" panose="020B0604020202020204" pitchFamily="34" charset="0"/>
              </a:rPr>
              <a:t>½(25)</a:t>
            </a:r>
            <a:r>
              <a:rPr lang="en-US" altLang="en-US" baseline="30000" dirty="0">
                <a:solidFill>
                  <a:srgbClr val="FF0000"/>
                </a:solidFill>
                <a:cs typeface="Arial" panose="020B0604020202020204" pitchFamily="34" charset="0"/>
              </a:rPr>
              <a:t>2</a:t>
            </a:r>
          </a:p>
          <a:p>
            <a:pPr marL="609600" indent="-609600" eaLnBrk="1" hangingPunct="1">
              <a:buNone/>
            </a:pPr>
            <a:r>
              <a:rPr lang="en-US" altLang="en-US" baseline="30000" dirty="0">
                <a:solidFill>
                  <a:srgbClr val="FF0000"/>
                </a:solidFill>
                <a:cs typeface="Arial" panose="020B0604020202020204" pitchFamily="34" charset="0"/>
              </a:rPr>
              <a:t>	</a:t>
            </a:r>
            <a:r>
              <a:rPr lang="en-US" altLang="en-US" dirty="0">
                <a:solidFill>
                  <a:srgbClr val="FF0000"/>
                </a:solidFill>
                <a:cs typeface="Arial" panose="020B0604020202020204" pitchFamily="34" charset="0"/>
              </a:rPr>
              <a:t>234.4 + 9.8h = 312.5</a:t>
            </a:r>
          </a:p>
          <a:p>
            <a:pPr marL="609600" indent="-609600" eaLnBrk="1" hangingPunct="1">
              <a:buNone/>
            </a:pPr>
            <a:r>
              <a:rPr lang="en-US" altLang="en-US" dirty="0">
                <a:solidFill>
                  <a:srgbClr val="FF0000"/>
                </a:solidFill>
                <a:cs typeface="Arial" panose="020B0604020202020204" pitchFamily="34" charset="0"/>
              </a:rPr>
              <a:t>			9.8h = 78.1</a:t>
            </a:r>
          </a:p>
          <a:p>
            <a:pPr marL="609600" indent="-609600" eaLnBrk="1" hangingPunct="1">
              <a:buNone/>
            </a:pPr>
            <a:r>
              <a:rPr lang="en-US" altLang="en-US" dirty="0">
                <a:solidFill>
                  <a:srgbClr val="FF0000"/>
                </a:solidFill>
                <a:cs typeface="Arial" panose="020B0604020202020204" pitchFamily="34" charset="0"/>
              </a:rPr>
              <a:t>			h = 7.97 m</a:t>
            </a: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FF0000"/>
              </a:solidFill>
              <a:cs typeface="Arial" panose="020B0604020202020204" pitchFamily="34" charset="0"/>
            </a:endParaRP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pic>
        <p:nvPicPr>
          <p:cNvPr id="71684" name="Picture 4" descr="soccer play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5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sp>
        <p:nvSpPr>
          <p:cNvPr id="71686" name="Oval 6"/>
          <p:cNvSpPr>
            <a:spLocks noChangeArrowheads="1"/>
          </p:cNvSpPr>
          <p:nvPr/>
        </p:nvSpPr>
        <p:spPr bwMode="auto">
          <a:xfrm rot="19783642">
            <a:off x="2444751" y="5951539"/>
            <a:ext cx="555625" cy="357187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71687" name="Rectangle 7"/>
          <p:cNvSpPr>
            <a:spLocks noChangeArrowheads="1"/>
          </p:cNvSpPr>
          <p:nvPr/>
        </p:nvSpPr>
        <p:spPr bwMode="auto">
          <a:xfrm rot="19783642">
            <a:off x="2824164" y="5772150"/>
            <a:ext cx="173037" cy="407988"/>
          </a:xfrm>
          <a:prstGeom prst="rect">
            <a:avLst/>
          </a:prstGeom>
          <a:solidFill>
            <a:srgbClr val="FF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71688" name="Text Box 8"/>
          <p:cNvSpPr txBox="1">
            <a:spLocks noChangeArrowheads="1"/>
          </p:cNvSpPr>
          <p:nvPr/>
        </p:nvSpPr>
        <p:spPr bwMode="auto">
          <a:xfrm>
            <a:off x="3216276" y="5876926"/>
            <a:ext cx="792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30</a:t>
            </a:r>
            <a:r>
              <a:rPr lang="en-US" altLang="en-US" sz="1800">
                <a:cs typeface="Arial" panose="020B0604020202020204" pitchFamily="34" charset="0"/>
              </a:rPr>
              <a:t>°</a:t>
            </a:r>
          </a:p>
        </p:txBody>
      </p:sp>
      <p:sp>
        <p:nvSpPr>
          <p:cNvPr id="71689" name="Line 9"/>
          <p:cNvSpPr>
            <a:spLocks noChangeShapeType="1"/>
          </p:cNvSpPr>
          <p:nvPr/>
        </p:nvSpPr>
        <p:spPr bwMode="auto">
          <a:xfrm flipV="1">
            <a:off x="5880100" y="4581525"/>
            <a:ext cx="0" cy="1727200"/>
          </a:xfrm>
          <a:prstGeom prst="line">
            <a:avLst/>
          </a:prstGeom>
          <a:noFill/>
          <a:ln w="76200">
            <a:solidFill>
              <a:srgbClr val="00CC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71690" name="Freeform 11"/>
          <p:cNvSpPr>
            <a:spLocks/>
          </p:cNvSpPr>
          <p:nvPr/>
        </p:nvSpPr>
        <p:spPr bwMode="auto">
          <a:xfrm>
            <a:off x="2855913" y="4581525"/>
            <a:ext cx="6769100" cy="1512888"/>
          </a:xfrm>
          <a:custGeom>
            <a:avLst/>
            <a:gdLst>
              <a:gd name="T0" fmla="*/ 0 w 4264"/>
              <a:gd name="T1" fmla="*/ 2147483646 h 1013"/>
              <a:gd name="T2" fmla="*/ 2147483646 w 4264"/>
              <a:gd name="T3" fmla="*/ 2147483646 h 1013"/>
              <a:gd name="T4" fmla="*/ 2147483646 w 4264"/>
              <a:gd name="T5" fmla="*/ 2147483646 h 1013"/>
              <a:gd name="T6" fmla="*/ 0 60000 65536"/>
              <a:gd name="T7" fmla="*/ 0 60000 65536"/>
              <a:gd name="T8" fmla="*/ 0 60000 65536"/>
              <a:gd name="T9" fmla="*/ 0 w 4264"/>
              <a:gd name="T10" fmla="*/ 0 h 1013"/>
              <a:gd name="T11" fmla="*/ 4264 w 4264"/>
              <a:gd name="T12" fmla="*/ 1013 h 101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264" h="1013">
                <a:moveTo>
                  <a:pt x="0" y="922"/>
                </a:moveTo>
                <a:cubicBezTo>
                  <a:pt x="642" y="461"/>
                  <a:pt x="1285" y="0"/>
                  <a:pt x="1996" y="15"/>
                </a:cubicBezTo>
                <a:cubicBezTo>
                  <a:pt x="2707" y="30"/>
                  <a:pt x="3485" y="521"/>
                  <a:pt x="4264" y="1013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AU"/>
          </a:p>
        </p:txBody>
      </p:sp>
      <p:pic>
        <p:nvPicPr>
          <p:cNvPr id="71691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813" y="4064001"/>
            <a:ext cx="792162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More Challenging Projectile Motion Questions</a:t>
            </a:r>
          </a:p>
        </p:txBody>
      </p:sp>
      <p:pic>
        <p:nvPicPr>
          <p:cNvPr id="1026" name="Picture 2" descr="Image result for angular projectile motion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82" t="21315" r="17782" b="8681"/>
          <a:stretch/>
        </p:blipFill>
        <p:spPr bwMode="auto">
          <a:xfrm>
            <a:off x="119336" y="1196752"/>
            <a:ext cx="4831082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basketball projectile mo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832" y="2492896"/>
            <a:ext cx="7497688" cy="4217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557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8271" y="7144"/>
            <a:ext cx="10972800" cy="1143000"/>
          </a:xfrm>
        </p:spPr>
        <p:txBody>
          <a:bodyPr/>
          <a:lstStyle/>
          <a:p>
            <a:r>
              <a:rPr lang="en-AU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Horizontal Review Question</a:t>
            </a:r>
          </a:p>
        </p:txBody>
      </p:sp>
      <p:pic>
        <p:nvPicPr>
          <p:cNvPr id="2050" name="Picture 2" descr="Image result for projectile mo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571500"/>
            <a:ext cx="4368486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gal gadot transpare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66090"/>
            <a:ext cx="2728271" cy="290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ular Callout 3"/>
          <p:cNvSpPr/>
          <p:nvPr/>
        </p:nvSpPr>
        <p:spPr>
          <a:xfrm>
            <a:off x="2207568" y="3888980"/>
            <a:ext cx="2664296" cy="980180"/>
          </a:xfrm>
          <a:prstGeom prst="wedgeRoundRectCallout">
            <a:avLst>
              <a:gd name="adj1" fmla="val -77560"/>
              <a:gd name="adj2" fmla="val 3488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How fast is the cannon ball fired from the cannon?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3"/>
              <p:cNvSpPr txBox="1">
                <a:spLocks noChangeArrowheads="1"/>
              </p:cNvSpPr>
              <p:nvPr/>
            </p:nvSpPr>
            <p:spPr bwMode="auto">
              <a:xfrm>
                <a:off x="7464152" y="1261833"/>
                <a:ext cx="4320480" cy="54085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n-lt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>
                    <a:solidFill>
                      <a:schemeClr val="tx1"/>
                    </a:solidFill>
                    <a:latin typeface="+mn-lt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chemeClr val="tx1"/>
                    </a:solidFill>
                    <a:latin typeface="+mn-lt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marL="0" indent="0" eaLnBrk="1" hangingPunct="1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altLang="en-US" sz="2400" b="1" i="1" kern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en-AU" altLang="en-US" sz="2400" b="1" i="1" kern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altLang="en-US" sz="2400" b="1" i="1" kern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𝒖𝒕</m:t>
                      </m:r>
                      <m:r>
                        <a:rPr lang="en-AU" altLang="en-US" sz="2400" b="1" i="1" kern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AU" altLang="en-US" sz="2400" b="1" i="1" kern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altLang="en-US" sz="2400" b="1" i="1" kern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en-AU" altLang="en-US" sz="2400" b="1" i="1" kern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  <m:r>
                        <a:rPr lang="en-AU" altLang="en-US" sz="2400" b="1" i="1" kern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𝒂</m:t>
                      </m:r>
                      <m:sSup>
                        <m:sSupPr>
                          <m:ctrlPr>
                            <a:rPr lang="en-AU" altLang="en-US" sz="2400" b="1" i="1" kern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altLang="en-US" sz="2400" b="1" i="1" kern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  <m:sup>
                          <m:r>
                            <a:rPr lang="en-AU" altLang="en-US" sz="2400" b="1" i="1" kern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</m:oMath>
                  </m:oMathPara>
                </a14:m>
                <a:endParaRPr lang="en-US" altLang="en-US" sz="2400" b="1" kern="0" dirty="0"/>
              </a:p>
              <a:p>
                <a:pPr marL="0" indent="0" eaLnBrk="1" hangingPunct="1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altLang="en-US" sz="2400" b="0" i="1" kern="0" smtClean="0">
                          <a:latin typeface="Cambria Math" panose="02040503050406030204" pitchFamily="18" charset="0"/>
                        </a:rPr>
                        <m:t>22</m:t>
                      </m:r>
                      <m:r>
                        <a:rPr lang="en-AU" altLang="en-US" sz="2400" i="1" ker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altLang="en-US" sz="2400" b="0" i="1" kern="0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AU" altLang="en-US" sz="2400" b="0" i="1" kern="0" smtClean="0">
                          <a:latin typeface="Cambria Math" panose="02040503050406030204" pitchFamily="18" charset="0"/>
                        </a:rPr>
                        <m:t>𝑥𝑡</m:t>
                      </m:r>
                      <m:r>
                        <a:rPr lang="en-AU" altLang="en-US" sz="2400" i="1" ker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AU" altLang="en-US" sz="2400" b="0" i="1" kern="0" smtClean="0">
                          <a:latin typeface="Cambria Math" panose="02040503050406030204" pitchFamily="18" charset="0"/>
                        </a:rPr>
                        <m:t>9.80 </m:t>
                      </m:r>
                      <m:sSup>
                        <m:sSupPr>
                          <m:ctrlP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altLang="en-US" sz="2400" kern="0" dirty="0"/>
              </a:p>
              <a:p>
                <a:pPr marL="0" indent="0" eaLnBrk="1" hangingPunct="1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altLang="en-US" sz="2400" i="1" kern="0">
                          <a:latin typeface="Cambria Math" panose="02040503050406030204" pitchFamily="18" charset="0"/>
                        </a:rPr>
                        <m:t>22=</m:t>
                      </m:r>
                      <m:r>
                        <a:rPr lang="en-AU" altLang="en-US" sz="2400" b="0" i="1" kern="0" smtClean="0">
                          <a:latin typeface="Cambria Math" panose="02040503050406030204" pitchFamily="18" charset="0"/>
                        </a:rPr>
                        <m:t>4.9</m:t>
                      </m:r>
                      <m:r>
                        <a:rPr lang="en-AU" altLang="en-US" sz="2400" i="1" ker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altLang="en-US" sz="2400" kern="0" dirty="0"/>
              </a:p>
              <a:p>
                <a:pPr marL="0" indent="0" eaLnBrk="1" hangingPunct="1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p>
                          <m: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AU" altLang="en-US" sz="2400" b="0" i="1" kern="0" smtClean="0">
                          <a:latin typeface="Cambria Math" panose="02040503050406030204" pitchFamily="18" charset="0"/>
                        </a:rPr>
                        <m:t>=4.4897</m:t>
                      </m:r>
                    </m:oMath>
                  </m:oMathPara>
                </a14:m>
                <a:endParaRPr lang="en-US" altLang="en-US" sz="2400" kern="0" dirty="0"/>
              </a:p>
              <a:p>
                <a:pPr marL="0" indent="0" eaLnBrk="1" hangingPunct="1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altLang="en-US" sz="2400" b="0" i="1" kern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AU" altLang="en-US" sz="2400" i="1" ker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altLang="en-US" sz="2400" b="0" i="1" kern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2.1189</m:t>
                      </m:r>
                      <m:r>
                        <a:rPr lang="en-AU" altLang="en-US" sz="2400" b="0" i="1" kern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altLang="en-US" sz="2400" kern="0" dirty="0">
                  <a:solidFill>
                    <a:srgbClr val="00B050"/>
                  </a:solidFill>
                </a:endParaRPr>
              </a:p>
              <a:p>
                <a:pPr marL="0" indent="0" eaLnBrk="1" hangingPunct="1">
                  <a:buNone/>
                </a:pPr>
                <a:endParaRPr lang="en-US" altLang="en-US" sz="2400" kern="0" dirty="0"/>
              </a:p>
              <a:p>
                <a:pPr marL="0" indent="0" eaLnBrk="1" hangingPunct="1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altLang="en-US" sz="2400" b="1" i="1" kern="0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𝒗</m:t>
                      </m:r>
                      <m:r>
                        <a:rPr lang="en-AU" altLang="en-US" sz="2400" b="1" i="1" ker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altLang="en-US" sz="2400" b="1" i="1" kern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altLang="en-US" sz="2400" b="1" i="1" kern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num>
                        <m:den>
                          <m:r>
                            <a:rPr lang="en-AU" altLang="en-US" sz="2400" b="1" i="1" kern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den>
                      </m:f>
                    </m:oMath>
                  </m:oMathPara>
                </a14:m>
                <a:endParaRPr lang="en-US" altLang="en-US" sz="2400" b="1" kern="0" dirty="0"/>
              </a:p>
              <a:p>
                <a:pPr marL="0" indent="0" eaLnBrk="1" hangingPunct="1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altLang="en-US" sz="2400" i="1" ker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AU" altLang="en-US" sz="2400" i="1" ker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altLang="en-US" sz="2400" i="1" ker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altLang="en-US" sz="2400" b="0" i="1" kern="0" smtClean="0">
                              <a:latin typeface="Cambria Math" panose="02040503050406030204" pitchFamily="18" charset="0"/>
                            </a:rPr>
                            <m:t>300</m:t>
                          </m:r>
                        </m:num>
                        <m:den>
                          <m:r>
                            <a:rPr lang="en-AU" altLang="en-US" sz="2400" b="0" i="1" kern="0" smtClean="0">
                              <a:latin typeface="Cambria Math" panose="02040503050406030204" pitchFamily="18" charset="0"/>
                            </a:rPr>
                            <m:t>2.1189</m:t>
                          </m:r>
                        </m:den>
                      </m:f>
                    </m:oMath>
                  </m:oMathPara>
                </a14:m>
                <a:endParaRPr lang="en-US" altLang="en-US" sz="2400" kern="0" dirty="0"/>
              </a:p>
              <a:p>
                <a:pPr marL="0" indent="0" eaLnBrk="1" hangingPunct="1">
                  <a:buNone/>
                </a:pPr>
                <a:endParaRPr lang="en-US" altLang="en-US" sz="2400" kern="0" dirty="0"/>
              </a:p>
              <a:p>
                <a:pPr marL="0" indent="0" eaLnBrk="1" hangingPunct="1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altLang="en-US" sz="2400" i="1" kern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AU" altLang="en-US" sz="2400" i="1" ker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altLang="en-US" sz="2400" b="0" i="0" kern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142 </m:t>
                      </m:r>
                      <m:sSup>
                        <m:sSupPr>
                          <m:ctrlPr>
                            <a:rPr lang="en-AU" altLang="en-US" sz="2400" b="0" i="1" kern="0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AU" altLang="en-US" sz="2400" b="0" i="0" kern="0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ms</m:t>
                          </m:r>
                        </m:e>
                        <m:sup>
                          <m:r>
                            <a:rPr lang="en-AU" altLang="en-US" sz="2400" b="0" i="0" kern="0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m:rPr>
                          <m:sty m:val="p"/>
                        </m:rPr>
                        <a:rPr lang="en-AU" altLang="en-US" sz="2400" b="0" i="0" kern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to</m:t>
                      </m:r>
                      <m:r>
                        <a:rPr lang="en-AU" altLang="en-US" sz="2400" b="0" i="0" kern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AU" altLang="en-US" sz="2400" b="0" i="0" kern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the</m:t>
                      </m:r>
                      <m:r>
                        <a:rPr lang="en-AU" altLang="en-US" sz="2400" b="0" i="0" kern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AU" altLang="en-US" sz="2400" b="0" i="0" kern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right</m:t>
                      </m:r>
                    </m:oMath>
                  </m:oMathPara>
                </a14:m>
                <a:endParaRPr lang="en-US" altLang="en-US" sz="2400" kern="0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7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464152" y="1261833"/>
                <a:ext cx="4320480" cy="540851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5375920" y="1513991"/>
            <a:ext cx="2592288" cy="1200329"/>
          </a:xfrm>
          <a:prstGeom prst="rect">
            <a:avLst/>
          </a:prstGeom>
          <a:ln>
            <a:prstDash val="soli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AU" b="1" dirty="0">
                <a:solidFill>
                  <a:srgbClr val="00B050"/>
                </a:solidFill>
              </a:rPr>
              <a:t>STEP 1 </a:t>
            </a:r>
          </a:p>
          <a:p>
            <a:r>
              <a:rPr lang="en-AU" dirty="0"/>
              <a:t>Calculate the time in the air from vertical components of motion.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02284" y="4196524"/>
            <a:ext cx="2592288" cy="1477328"/>
          </a:xfrm>
          <a:prstGeom prst="rect">
            <a:avLst/>
          </a:prstGeom>
          <a:ln>
            <a:prstDash val="soli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AU" b="1" dirty="0">
                <a:solidFill>
                  <a:srgbClr val="00B050"/>
                </a:solidFill>
              </a:rPr>
              <a:t>STEP 2 </a:t>
            </a:r>
          </a:p>
          <a:p>
            <a:r>
              <a:rPr lang="en-AU" dirty="0"/>
              <a:t>Calculate horizontal velocity from time and horizontal displacement.</a:t>
            </a:r>
          </a:p>
        </p:txBody>
      </p:sp>
    </p:spTree>
    <p:extLst>
      <p:ext uri="{BB962C8B-B14F-4D97-AF65-F5344CB8AC3E}">
        <p14:creationId xmlns:p14="http://schemas.microsoft.com/office/powerpoint/2010/main" val="20394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uiExpand="1" build="p"/>
      <p:bldP spid="3" grpId="0" animBg="1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02" name="Picture 2" descr="Image result for kim kardashian crying transpar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027" y="0"/>
            <a:ext cx="10965973" cy="7062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en-US" dirty="0"/>
          </a:p>
        </p:txBody>
      </p:sp>
      <p:sp>
        <p:nvSpPr>
          <p:cNvPr id="72709" name="AutoShape 5"/>
          <p:cNvSpPr>
            <a:spLocks noChangeArrowheads="1"/>
          </p:cNvSpPr>
          <p:nvPr/>
        </p:nvSpPr>
        <p:spPr bwMode="auto">
          <a:xfrm>
            <a:off x="119336" y="3569790"/>
            <a:ext cx="5328592" cy="2016224"/>
          </a:xfrm>
          <a:prstGeom prst="wedgeRoundRectCallout">
            <a:avLst>
              <a:gd name="adj1" fmla="val 69944"/>
              <a:gd name="adj2" fmla="val 19143"/>
              <a:gd name="adj3" fmla="val 16667"/>
            </a:avLst>
          </a:prstGeom>
          <a:solidFill>
            <a:srgbClr val="FF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dirty="0">
                <a:solidFill>
                  <a:schemeClr val="tx2"/>
                </a:solidFill>
              </a:rPr>
              <a:t>Now go do your text questions before he decides to kill Kanye again!</a:t>
            </a:r>
            <a:endParaRPr lang="en-US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AutoShape 6"/>
          <p:cNvSpPr>
            <a:spLocks noChangeArrowheads="1"/>
          </p:cNvSpPr>
          <p:nvPr/>
        </p:nvSpPr>
        <p:spPr bwMode="auto">
          <a:xfrm>
            <a:off x="5519936" y="692696"/>
            <a:ext cx="5472608" cy="3816424"/>
          </a:xfrm>
          <a:prstGeom prst="wedgeRoundRectCallout">
            <a:avLst>
              <a:gd name="adj1" fmla="val -85519"/>
              <a:gd name="adj2" fmla="val 29929"/>
              <a:gd name="adj3" fmla="val 16667"/>
            </a:avLst>
          </a:prstGeom>
          <a:solidFill>
            <a:srgbClr val="FF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dirty="0">
                <a:solidFill>
                  <a:schemeClr val="tx2"/>
                </a:solidFill>
              </a:rPr>
              <a:t>If vertical motion is independent of horizontal motion,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dirty="0">
              <a:solidFill>
                <a:schemeClr val="tx2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dirty="0">
                <a:solidFill>
                  <a:schemeClr val="tx2"/>
                </a:solidFill>
              </a:rPr>
              <a:t> what happens if the cannon fires something at an angle? </a:t>
            </a:r>
            <a:endParaRPr lang="en-US" altLang="en-US" dirty="0">
              <a:solidFill>
                <a:schemeClr val="tx2"/>
              </a:solidFill>
            </a:endParaRPr>
          </a:p>
        </p:txBody>
      </p:sp>
      <p:pic>
        <p:nvPicPr>
          <p:cNvPr id="100364" name="Picture 12" descr="Image result for thinking transpare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8736" y="1444505"/>
            <a:ext cx="6922492" cy="5424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AutoShape 6"/>
          <p:cNvSpPr>
            <a:spLocks noChangeArrowheads="1"/>
          </p:cNvSpPr>
          <p:nvPr/>
        </p:nvSpPr>
        <p:spPr bwMode="auto">
          <a:xfrm>
            <a:off x="1631504" y="1844824"/>
            <a:ext cx="4464496" cy="2880320"/>
          </a:xfrm>
          <a:prstGeom prst="wedgeRoundRectCallout">
            <a:avLst>
              <a:gd name="adj1" fmla="val 113542"/>
              <a:gd name="adj2" fmla="val -37624"/>
              <a:gd name="adj3" fmla="val 16667"/>
            </a:avLst>
          </a:prstGeom>
          <a:solidFill>
            <a:srgbClr val="FF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dirty="0">
                <a:solidFill>
                  <a:schemeClr val="tx2"/>
                </a:solidFill>
              </a:rPr>
              <a:t>I don’t know …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dirty="0">
              <a:solidFill>
                <a:schemeClr val="tx2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dirty="0">
                <a:solidFill>
                  <a:schemeClr val="tx2"/>
                </a:solidFill>
              </a:rPr>
              <a:t>We might need to kill Bieber again to find out?</a:t>
            </a:r>
            <a:endParaRPr lang="en-US" altLang="en-US" dirty="0">
              <a:solidFill>
                <a:schemeClr val="tx2"/>
              </a:solidFill>
            </a:endParaRPr>
          </a:p>
        </p:txBody>
      </p:sp>
      <p:pic>
        <p:nvPicPr>
          <p:cNvPr id="101378" name="Picture 2" descr="Image result for thinking transparen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6871" y="-245963"/>
            <a:ext cx="5931354" cy="7103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0371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8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If we fire Justin Bieber from a cannon angled at 30 degrees at 25m.s</a:t>
            </a:r>
            <a:r>
              <a:rPr lang="en-US" altLang="en-US" baseline="30000" dirty="0"/>
              <a:t>-1,</a:t>
            </a:r>
            <a:r>
              <a:rPr lang="en-US" altLang="en-US" dirty="0"/>
              <a:t> how far away will his body land?</a:t>
            </a:r>
          </a:p>
          <a:p>
            <a:pPr eaLnBrk="1" hangingPunct="1"/>
            <a:r>
              <a:rPr lang="en-US" altLang="en-US" dirty="0"/>
              <a:t>What is his maximum height?</a:t>
            </a:r>
          </a:p>
        </p:txBody>
      </p:sp>
      <p:pic>
        <p:nvPicPr>
          <p:cNvPr id="61444" name="Picture 12" descr="soccer play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45" name="Line 17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grpSp>
        <p:nvGrpSpPr>
          <p:cNvPr id="61446" name="Group 27"/>
          <p:cNvGrpSpPr>
            <a:grpSpLocks/>
          </p:cNvGrpSpPr>
          <p:nvPr/>
        </p:nvGrpSpPr>
        <p:grpSpPr bwMode="auto">
          <a:xfrm rot="19783642">
            <a:off x="2424113" y="5876925"/>
            <a:ext cx="628650" cy="419100"/>
            <a:chOff x="567" y="3521"/>
            <a:chExt cx="396" cy="264"/>
          </a:xfrm>
        </p:grpSpPr>
        <p:sp>
          <p:nvSpPr>
            <p:cNvPr id="61448" name="Oval 19"/>
            <p:cNvSpPr>
              <a:spLocks noChangeArrowheads="1"/>
            </p:cNvSpPr>
            <p:nvPr/>
          </p:nvSpPr>
          <p:spPr bwMode="auto">
            <a:xfrm>
              <a:off x="567" y="3560"/>
              <a:ext cx="350" cy="22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/>
            </a:p>
          </p:txBody>
        </p:sp>
        <p:grpSp>
          <p:nvGrpSpPr>
            <p:cNvPr id="61449" name="Group 26"/>
            <p:cNvGrpSpPr>
              <a:grpSpLocks/>
            </p:cNvGrpSpPr>
            <p:nvPr/>
          </p:nvGrpSpPr>
          <p:grpSpPr bwMode="auto">
            <a:xfrm>
              <a:off x="839" y="3521"/>
              <a:ext cx="124" cy="257"/>
              <a:chOff x="839" y="3521"/>
              <a:chExt cx="124" cy="257"/>
            </a:xfrm>
          </p:grpSpPr>
          <p:sp>
            <p:nvSpPr>
              <p:cNvPr id="61450" name="Rectangle 20"/>
              <p:cNvSpPr>
                <a:spLocks noChangeArrowheads="1"/>
              </p:cNvSpPr>
              <p:nvPr/>
            </p:nvSpPr>
            <p:spPr bwMode="auto">
              <a:xfrm>
                <a:off x="840" y="3521"/>
                <a:ext cx="109" cy="257"/>
              </a:xfrm>
              <a:prstGeom prst="rect">
                <a:avLst/>
              </a:prstGeom>
              <a:solidFill>
                <a:srgbClr val="FF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1800"/>
              </a:p>
            </p:txBody>
          </p:sp>
          <p:grpSp>
            <p:nvGrpSpPr>
              <p:cNvPr id="61451" name="Group 24"/>
              <p:cNvGrpSpPr>
                <a:grpSpLocks/>
              </p:cNvGrpSpPr>
              <p:nvPr/>
            </p:nvGrpSpPr>
            <p:grpSpPr bwMode="auto">
              <a:xfrm>
                <a:off x="839" y="3601"/>
                <a:ext cx="124" cy="157"/>
                <a:chOff x="839" y="3601"/>
                <a:chExt cx="124" cy="157"/>
              </a:xfrm>
            </p:grpSpPr>
            <p:sp>
              <p:nvSpPr>
                <p:cNvPr id="61452" name="Oval 21"/>
                <p:cNvSpPr>
                  <a:spLocks noChangeArrowheads="1"/>
                </p:cNvSpPr>
                <p:nvPr/>
              </p:nvSpPr>
              <p:spPr bwMode="auto">
                <a:xfrm>
                  <a:off x="839" y="3702"/>
                  <a:ext cx="117" cy="56"/>
                </a:xfrm>
                <a:prstGeom prst="ellipse">
                  <a:avLst/>
                </a:prstGeom>
                <a:solidFill>
                  <a:srgbClr val="FF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en-US" altLang="en-US" sz="1800"/>
                </a:p>
              </p:txBody>
            </p:sp>
            <p:sp>
              <p:nvSpPr>
                <p:cNvPr id="61453" name="Oval 22"/>
                <p:cNvSpPr>
                  <a:spLocks noChangeArrowheads="1"/>
                </p:cNvSpPr>
                <p:nvPr/>
              </p:nvSpPr>
              <p:spPr bwMode="auto">
                <a:xfrm>
                  <a:off x="846" y="3601"/>
                  <a:ext cx="117" cy="56"/>
                </a:xfrm>
                <a:prstGeom prst="ellipse">
                  <a:avLst/>
                </a:prstGeom>
                <a:solidFill>
                  <a:srgbClr val="FF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en-US" altLang="en-US" sz="1800"/>
                </a:p>
              </p:txBody>
            </p:sp>
          </p:grpSp>
        </p:grpSp>
      </p:grpSp>
      <p:sp>
        <p:nvSpPr>
          <p:cNvPr id="61447" name="AutoShape 23"/>
          <p:cNvSpPr>
            <a:spLocks noChangeArrowheads="1"/>
          </p:cNvSpPr>
          <p:nvPr/>
        </p:nvSpPr>
        <p:spPr bwMode="auto">
          <a:xfrm>
            <a:off x="1874838" y="3717032"/>
            <a:ext cx="2348954" cy="1128019"/>
          </a:xfrm>
          <a:prstGeom prst="wedgeRoundRectCallout">
            <a:avLst>
              <a:gd name="adj1" fmla="val -12071"/>
              <a:gd name="adj2" fmla="val 121181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>
                <a:latin typeface="Verdana" panose="020B0604030504040204" pitchFamily="34" charset="0"/>
                <a:cs typeface="Times New Roman" panose="02020603050405020304" pitchFamily="18" charset="0"/>
              </a:rPr>
              <a:t>What do you mean?</a:t>
            </a:r>
            <a:endParaRPr lang="en-GB" altLang="en-US" sz="2800" dirty="0">
              <a:latin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75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08302">
            <a:off x="2420150" y="5283975"/>
            <a:ext cx="1185901" cy="1185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p:pic>
        <p:nvPicPr>
          <p:cNvPr id="62468" name="Picture 4" descr="soccer play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469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grpSp>
        <p:nvGrpSpPr>
          <p:cNvPr id="62470" name="Group 6"/>
          <p:cNvGrpSpPr>
            <a:grpSpLocks/>
          </p:cNvGrpSpPr>
          <p:nvPr/>
        </p:nvGrpSpPr>
        <p:grpSpPr bwMode="auto">
          <a:xfrm rot="19783642">
            <a:off x="2424113" y="5876925"/>
            <a:ext cx="628650" cy="419100"/>
            <a:chOff x="567" y="3521"/>
            <a:chExt cx="396" cy="264"/>
          </a:xfrm>
        </p:grpSpPr>
        <p:sp>
          <p:nvSpPr>
            <p:cNvPr id="62477" name="Oval 7"/>
            <p:cNvSpPr>
              <a:spLocks noChangeArrowheads="1"/>
            </p:cNvSpPr>
            <p:nvPr/>
          </p:nvSpPr>
          <p:spPr bwMode="auto">
            <a:xfrm>
              <a:off x="567" y="3560"/>
              <a:ext cx="350" cy="22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/>
            </a:p>
          </p:txBody>
        </p:sp>
        <p:grpSp>
          <p:nvGrpSpPr>
            <p:cNvPr id="62478" name="Group 8"/>
            <p:cNvGrpSpPr>
              <a:grpSpLocks/>
            </p:cNvGrpSpPr>
            <p:nvPr/>
          </p:nvGrpSpPr>
          <p:grpSpPr bwMode="auto">
            <a:xfrm>
              <a:off x="839" y="3521"/>
              <a:ext cx="124" cy="257"/>
              <a:chOff x="839" y="3521"/>
              <a:chExt cx="124" cy="257"/>
            </a:xfrm>
          </p:grpSpPr>
          <p:sp>
            <p:nvSpPr>
              <p:cNvPr id="62479" name="Rectangle 9"/>
              <p:cNvSpPr>
                <a:spLocks noChangeArrowheads="1"/>
              </p:cNvSpPr>
              <p:nvPr/>
            </p:nvSpPr>
            <p:spPr bwMode="auto">
              <a:xfrm>
                <a:off x="840" y="3521"/>
                <a:ext cx="109" cy="257"/>
              </a:xfrm>
              <a:prstGeom prst="rect">
                <a:avLst/>
              </a:prstGeom>
              <a:solidFill>
                <a:srgbClr val="FF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1800"/>
              </a:p>
            </p:txBody>
          </p:sp>
          <p:grpSp>
            <p:nvGrpSpPr>
              <p:cNvPr id="62480" name="Group 10"/>
              <p:cNvGrpSpPr>
                <a:grpSpLocks/>
              </p:cNvGrpSpPr>
              <p:nvPr/>
            </p:nvGrpSpPr>
            <p:grpSpPr bwMode="auto">
              <a:xfrm>
                <a:off x="839" y="3601"/>
                <a:ext cx="124" cy="157"/>
                <a:chOff x="839" y="3601"/>
                <a:chExt cx="124" cy="157"/>
              </a:xfrm>
            </p:grpSpPr>
            <p:sp>
              <p:nvSpPr>
                <p:cNvPr id="62481" name="Oval 11"/>
                <p:cNvSpPr>
                  <a:spLocks noChangeArrowheads="1"/>
                </p:cNvSpPr>
                <p:nvPr/>
              </p:nvSpPr>
              <p:spPr bwMode="auto">
                <a:xfrm>
                  <a:off x="839" y="3702"/>
                  <a:ext cx="117" cy="56"/>
                </a:xfrm>
                <a:prstGeom prst="ellipse">
                  <a:avLst/>
                </a:prstGeom>
                <a:solidFill>
                  <a:srgbClr val="FF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en-US" altLang="en-US" sz="1800"/>
                </a:p>
              </p:txBody>
            </p:sp>
            <p:sp>
              <p:nvSpPr>
                <p:cNvPr id="62482" name="Oval 12"/>
                <p:cNvSpPr>
                  <a:spLocks noChangeArrowheads="1"/>
                </p:cNvSpPr>
                <p:nvPr/>
              </p:nvSpPr>
              <p:spPr bwMode="auto">
                <a:xfrm>
                  <a:off x="846" y="3601"/>
                  <a:ext cx="117" cy="56"/>
                </a:xfrm>
                <a:prstGeom prst="ellipse">
                  <a:avLst/>
                </a:prstGeom>
                <a:solidFill>
                  <a:srgbClr val="FF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en-US" altLang="en-US" sz="1800"/>
                </a:p>
              </p:txBody>
            </p:sp>
          </p:grpSp>
        </p:grpSp>
      </p:grpSp>
      <p:sp>
        <p:nvSpPr>
          <p:cNvPr id="62471" name="Line 14"/>
          <p:cNvSpPr>
            <a:spLocks noChangeShapeType="1"/>
          </p:cNvSpPr>
          <p:nvPr/>
        </p:nvSpPr>
        <p:spPr bwMode="auto">
          <a:xfrm flipV="1">
            <a:off x="2808995" y="5044526"/>
            <a:ext cx="1655762" cy="10096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2472" name="AutoShape 15"/>
          <p:cNvSpPr>
            <a:spLocks noChangeArrowheads="1"/>
          </p:cNvSpPr>
          <p:nvPr/>
        </p:nvSpPr>
        <p:spPr bwMode="auto">
          <a:xfrm>
            <a:off x="2640014" y="5734051"/>
            <a:ext cx="504825" cy="504825"/>
          </a:xfrm>
          <a:prstGeom prst="irregularSeal1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2473" name="Text Box 16"/>
          <p:cNvSpPr txBox="1">
            <a:spLocks noChangeArrowheads="1"/>
          </p:cNvSpPr>
          <p:nvPr/>
        </p:nvSpPr>
        <p:spPr bwMode="auto">
          <a:xfrm>
            <a:off x="3216276" y="5876926"/>
            <a:ext cx="792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30</a:t>
            </a:r>
            <a:r>
              <a:rPr lang="en-US" altLang="en-US" sz="1800">
                <a:cs typeface="Arial" panose="020B0604020202020204" pitchFamily="34" charset="0"/>
              </a:rPr>
              <a:t>°</a:t>
            </a:r>
          </a:p>
        </p:txBody>
      </p:sp>
      <p:sp>
        <p:nvSpPr>
          <p:cNvPr id="62474" name="Text Box 17"/>
          <p:cNvSpPr txBox="1">
            <a:spLocks noChangeArrowheads="1"/>
          </p:cNvSpPr>
          <p:nvPr/>
        </p:nvSpPr>
        <p:spPr bwMode="auto">
          <a:xfrm>
            <a:off x="4440238" y="4725988"/>
            <a:ext cx="165576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25 m.s</a:t>
            </a:r>
            <a:r>
              <a:rPr lang="en-US" altLang="en-US" sz="1800" baseline="30000"/>
              <a:t>-1</a:t>
            </a:r>
          </a:p>
        </p:txBody>
      </p:sp>
      <p:sp>
        <p:nvSpPr>
          <p:cNvPr id="62476" name="AutoShape 23"/>
          <p:cNvSpPr>
            <a:spLocks noChangeArrowheads="1"/>
          </p:cNvSpPr>
          <p:nvPr/>
        </p:nvSpPr>
        <p:spPr bwMode="auto">
          <a:xfrm>
            <a:off x="2401888" y="3212977"/>
            <a:ext cx="2469976" cy="982788"/>
          </a:xfrm>
          <a:prstGeom prst="wedgeRoundRectCallout">
            <a:avLst>
              <a:gd name="adj1" fmla="val 80634"/>
              <a:gd name="adj2" fmla="val 40520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Verdana" panose="020B0604030504040204" pitchFamily="34" charset="0"/>
                <a:cs typeface="Times New Roman" panose="02020603050405020304" pitchFamily="18" charset="0"/>
              </a:rPr>
              <a:t>Baby … Baby .. Baby …</a:t>
            </a:r>
            <a:endParaRPr lang="en-GB" altLang="en-US" sz="2400" dirty="0">
              <a:latin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 result for ha ha h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3" t="3519" r="14438" b="-1"/>
          <a:stretch/>
        </p:blipFill>
        <p:spPr bwMode="auto">
          <a:xfrm>
            <a:off x="9527704" y="4856396"/>
            <a:ext cx="2664296" cy="2009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44444E-6 L 0.24362 -0.2731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24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74" y="-136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7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FontTx/>
              <a:buAutoNum type="arabicPeriod"/>
            </a:pPr>
            <a:r>
              <a:rPr lang="en-US" altLang="en-US" dirty="0"/>
              <a:t>Split the initial velocity into </a:t>
            </a:r>
            <a:r>
              <a:rPr lang="en-US" altLang="en-US" dirty="0">
                <a:solidFill>
                  <a:srgbClr val="00CC00"/>
                </a:solidFill>
              </a:rPr>
              <a:t>vertical</a:t>
            </a:r>
            <a:r>
              <a:rPr lang="en-US" altLang="en-US" dirty="0"/>
              <a:t> and </a:t>
            </a:r>
            <a:r>
              <a:rPr lang="en-US" altLang="en-US" dirty="0">
                <a:solidFill>
                  <a:srgbClr val="0000FF"/>
                </a:solidFill>
              </a:rPr>
              <a:t>horizontal</a:t>
            </a:r>
            <a:r>
              <a:rPr lang="en-US" altLang="en-US" dirty="0"/>
              <a:t> components</a:t>
            </a:r>
          </a:p>
          <a:p>
            <a:pPr marL="609600" indent="-609600" eaLnBrk="1" hangingPunct="1">
              <a:buFontTx/>
              <a:buAutoNum type="arabicPeriod"/>
            </a:pPr>
            <a:endParaRPr lang="en-US" altLang="en-US" dirty="0"/>
          </a:p>
          <a:p>
            <a:pPr marL="609600" indent="-609600" eaLnBrk="1" hangingPunct="1">
              <a:buNone/>
            </a:pPr>
            <a:r>
              <a:rPr lang="en-US" altLang="en-US" dirty="0"/>
              <a:t>	</a:t>
            </a:r>
            <a:r>
              <a:rPr lang="en-US" altLang="en-US" dirty="0">
                <a:cs typeface="Arial" panose="020B0604020202020204" pitchFamily="34" charset="0"/>
              </a:rPr>
              <a:t>	</a:t>
            </a:r>
            <a:endParaRPr lang="en-US" altLang="en-US" dirty="0">
              <a:solidFill>
                <a:srgbClr val="00CC00"/>
              </a:solidFill>
              <a:cs typeface="Arial" panose="020B0604020202020204" pitchFamily="34" charset="0"/>
            </a:endParaRPr>
          </a:p>
        </p:txBody>
      </p:sp>
      <p:pic>
        <p:nvPicPr>
          <p:cNvPr id="63492" name="Picture 4" descr="soccer play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3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grpSp>
        <p:nvGrpSpPr>
          <p:cNvPr id="63494" name="Group 6"/>
          <p:cNvGrpSpPr>
            <a:grpSpLocks/>
          </p:cNvGrpSpPr>
          <p:nvPr/>
        </p:nvGrpSpPr>
        <p:grpSpPr bwMode="auto">
          <a:xfrm rot="19783642">
            <a:off x="2424113" y="5876925"/>
            <a:ext cx="628650" cy="419100"/>
            <a:chOff x="567" y="3521"/>
            <a:chExt cx="396" cy="264"/>
          </a:xfrm>
        </p:grpSpPr>
        <p:sp>
          <p:nvSpPr>
            <p:cNvPr id="63502" name="Oval 7"/>
            <p:cNvSpPr>
              <a:spLocks noChangeArrowheads="1"/>
            </p:cNvSpPr>
            <p:nvPr/>
          </p:nvSpPr>
          <p:spPr bwMode="auto">
            <a:xfrm>
              <a:off x="567" y="3560"/>
              <a:ext cx="350" cy="22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/>
            </a:p>
          </p:txBody>
        </p:sp>
        <p:grpSp>
          <p:nvGrpSpPr>
            <p:cNvPr id="63503" name="Group 8"/>
            <p:cNvGrpSpPr>
              <a:grpSpLocks/>
            </p:cNvGrpSpPr>
            <p:nvPr/>
          </p:nvGrpSpPr>
          <p:grpSpPr bwMode="auto">
            <a:xfrm>
              <a:off x="839" y="3521"/>
              <a:ext cx="124" cy="257"/>
              <a:chOff x="839" y="3521"/>
              <a:chExt cx="124" cy="257"/>
            </a:xfrm>
          </p:grpSpPr>
          <p:sp>
            <p:nvSpPr>
              <p:cNvPr id="63504" name="Rectangle 9"/>
              <p:cNvSpPr>
                <a:spLocks noChangeArrowheads="1"/>
              </p:cNvSpPr>
              <p:nvPr/>
            </p:nvSpPr>
            <p:spPr bwMode="auto">
              <a:xfrm>
                <a:off x="840" y="3521"/>
                <a:ext cx="109" cy="257"/>
              </a:xfrm>
              <a:prstGeom prst="rect">
                <a:avLst/>
              </a:prstGeom>
              <a:solidFill>
                <a:srgbClr val="FF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1800"/>
              </a:p>
            </p:txBody>
          </p:sp>
          <p:grpSp>
            <p:nvGrpSpPr>
              <p:cNvPr id="63505" name="Group 10"/>
              <p:cNvGrpSpPr>
                <a:grpSpLocks/>
              </p:cNvGrpSpPr>
              <p:nvPr/>
            </p:nvGrpSpPr>
            <p:grpSpPr bwMode="auto">
              <a:xfrm>
                <a:off x="839" y="3601"/>
                <a:ext cx="124" cy="157"/>
                <a:chOff x="839" y="3601"/>
                <a:chExt cx="124" cy="157"/>
              </a:xfrm>
            </p:grpSpPr>
            <p:sp>
              <p:nvSpPr>
                <p:cNvPr id="63506" name="Oval 11"/>
                <p:cNvSpPr>
                  <a:spLocks noChangeArrowheads="1"/>
                </p:cNvSpPr>
                <p:nvPr/>
              </p:nvSpPr>
              <p:spPr bwMode="auto">
                <a:xfrm>
                  <a:off x="839" y="3702"/>
                  <a:ext cx="117" cy="56"/>
                </a:xfrm>
                <a:prstGeom prst="ellipse">
                  <a:avLst/>
                </a:prstGeom>
                <a:solidFill>
                  <a:srgbClr val="FF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en-US" altLang="en-US" sz="1800"/>
                </a:p>
              </p:txBody>
            </p:sp>
            <p:sp>
              <p:nvSpPr>
                <p:cNvPr id="63507" name="Oval 12"/>
                <p:cNvSpPr>
                  <a:spLocks noChangeArrowheads="1"/>
                </p:cNvSpPr>
                <p:nvPr/>
              </p:nvSpPr>
              <p:spPr bwMode="auto">
                <a:xfrm>
                  <a:off x="846" y="3601"/>
                  <a:ext cx="117" cy="56"/>
                </a:xfrm>
                <a:prstGeom prst="ellipse">
                  <a:avLst/>
                </a:prstGeom>
                <a:solidFill>
                  <a:srgbClr val="FF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en-US" altLang="en-US" sz="1800"/>
                </a:p>
              </p:txBody>
            </p:sp>
          </p:grpSp>
        </p:grpSp>
      </p:grpSp>
      <p:sp>
        <p:nvSpPr>
          <p:cNvPr id="63495" name="Line 13"/>
          <p:cNvSpPr>
            <a:spLocks noChangeShapeType="1"/>
          </p:cNvSpPr>
          <p:nvPr/>
        </p:nvSpPr>
        <p:spPr bwMode="auto">
          <a:xfrm flipV="1">
            <a:off x="2782888" y="5013325"/>
            <a:ext cx="1655762" cy="10096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3496" name="AutoShape 14"/>
          <p:cNvSpPr>
            <a:spLocks noChangeArrowheads="1"/>
          </p:cNvSpPr>
          <p:nvPr/>
        </p:nvSpPr>
        <p:spPr bwMode="auto">
          <a:xfrm>
            <a:off x="2640014" y="5734051"/>
            <a:ext cx="504825" cy="504825"/>
          </a:xfrm>
          <a:prstGeom prst="irregularSeal1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3497" name="Text Box 15"/>
          <p:cNvSpPr txBox="1">
            <a:spLocks noChangeArrowheads="1"/>
          </p:cNvSpPr>
          <p:nvPr/>
        </p:nvSpPr>
        <p:spPr bwMode="auto">
          <a:xfrm>
            <a:off x="3216276" y="5876926"/>
            <a:ext cx="792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30</a:t>
            </a:r>
            <a:r>
              <a:rPr lang="en-US" altLang="en-US" sz="1800">
                <a:cs typeface="Arial" panose="020B0604020202020204" pitchFamily="34" charset="0"/>
              </a:rPr>
              <a:t>°</a:t>
            </a:r>
          </a:p>
        </p:txBody>
      </p:sp>
      <p:sp>
        <p:nvSpPr>
          <p:cNvPr id="63498" name="Text Box 16"/>
          <p:cNvSpPr txBox="1">
            <a:spLocks noChangeArrowheads="1"/>
          </p:cNvSpPr>
          <p:nvPr/>
        </p:nvSpPr>
        <p:spPr bwMode="auto">
          <a:xfrm>
            <a:off x="4440238" y="4725988"/>
            <a:ext cx="165576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25 m.s</a:t>
            </a:r>
            <a:r>
              <a:rPr lang="en-US" altLang="en-US" sz="1800" baseline="30000"/>
              <a:t>-1</a:t>
            </a:r>
          </a:p>
        </p:txBody>
      </p:sp>
      <p:sp>
        <p:nvSpPr>
          <p:cNvPr id="63499" name="Line 18"/>
          <p:cNvSpPr>
            <a:spLocks noChangeShapeType="1"/>
          </p:cNvSpPr>
          <p:nvPr/>
        </p:nvSpPr>
        <p:spPr bwMode="auto">
          <a:xfrm>
            <a:off x="2782889" y="6308725"/>
            <a:ext cx="1584325" cy="0"/>
          </a:xfrm>
          <a:prstGeom prst="line">
            <a:avLst/>
          </a:prstGeom>
          <a:noFill/>
          <a:ln w="76200">
            <a:solidFill>
              <a:srgbClr val="0000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3500" name="Line 19"/>
          <p:cNvSpPr>
            <a:spLocks noChangeShapeType="1"/>
          </p:cNvSpPr>
          <p:nvPr/>
        </p:nvSpPr>
        <p:spPr bwMode="auto">
          <a:xfrm flipV="1">
            <a:off x="4367213" y="5084763"/>
            <a:ext cx="0" cy="1223962"/>
          </a:xfrm>
          <a:prstGeom prst="line">
            <a:avLst/>
          </a:prstGeom>
          <a:noFill/>
          <a:ln w="76200">
            <a:solidFill>
              <a:srgbClr val="00CC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pic>
        <p:nvPicPr>
          <p:cNvPr id="63501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08302">
            <a:off x="3360738" y="4897438"/>
            <a:ext cx="792162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2688608" y="6481036"/>
            <a:ext cx="16129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09600" indent="-609600" eaLnBrk="1" hangingPunct="1">
              <a:buNone/>
            </a:pPr>
            <a:r>
              <a:rPr lang="en-US" altLang="en-US" dirty="0" err="1">
                <a:solidFill>
                  <a:srgbClr val="0000FF"/>
                </a:solidFill>
              </a:rPr>
              <a:t>v</a:t>
            </a:r>
            <a:r>
              <a:rPr lang="en-US" altLang="en-US" baseline="-25000" dirty="0" err="1">
                <a:solidFill>
                  <a:srgbClr val="0000FF"/>
                </a:solidFill>
              </a:rPr>
              <a:t>h</a:t>
            </a:r>
            <a:r>
              <a:rPr lang="en-US" altLang="en-US" dirty="0">
                <a:solidFill>
                  <a:srgbClr val="0000FF"/>
                </a:solidFill>
              </a:rPr>
              <a:t> = 25cos30</a:t>
            </a:r>
            <a:r>
              <a:rPr lang="en-US" altLang="en-US" dirty="0">
                <a:solidFill>
                  <a:srgbClr val="0000FF"/>
                </a:solidFill>
                <a:cs typeface="Arial" panose="020B0604020202020204" pitchFamily="34" charset="0"/>
              </a:rPr>
              <a:t>°</a:t>
            </a:r>
          </a:p>
        </p:txBody>
      </p:sp>
      <p:sp>
        <p:nvSpPr>
          <p:cNvPr id="3" name="Rectangle 2"/>
          <p:cNvSpPr/>
          <p:nvPr/>
        </p:nvSpPr>
        <p:spPr>
          <a:xfrm>
            <a:off x="4581524" y="5373171"/>
            <a:ext cx="1540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09600" indent="-609600" eaLnBrk="1" hangingPunct="1">
              <a:buNone/>
            </a:pPr>
            <a:r>
              <a:rPr lang="en-US" altLang="en-US" dirty="0" err="1">
                <a:solidFill>
                  <a:srgbClr val="00CC00"/>
                </a:solidFill>
                <a:cs typeface="Arial" panose="020B0604020202020204" pitchFamily="34" charset="0"/>
              </a:rPr>
              <a:t>v</a:t>
            </a:r>
            <a:r>
              <a:rPr lang="en-US" altLang="en-US" baseline="-25000" dirty="0" err="1">
                <a:solidFill>
                  <a:srgbClr val="00CC00"/>
                </a:solidFill>
                <a:cs typeface="Arial" panose="020B0604020202020204" pitchFamily="34" charset="0"/>
              </a:rPr>
              <a:t>v</a:t>
            </a:r>
            <a:r>
              <a:rPr lang="en-US" altLang="en-US" dirty="0">
                <a:solidFill>
                  <a:srgbClr val="00CC00"/>
                </a:solidFill>
                <a:cs typeface="Arial" panose="020B0604020202020204" pitchFamily="34" charset="0"/>
              </a:rPr>
              <a:t> = 25sin30°</a:t>
            </a:r>
          </a:p>
        </p:txBody>
      </p:sp>
      <p:sp>
        <p:nvSpPr>
          <p:cNvPr id="4" name="Rectangle 3"/>
          <p:cNvSpPr/>
          <p:nvPr/>
        </p:nvSpPr>
        <p:spPr>
          <a:xfrm>
            <a:off x="6816080" y="2780928"/>
            <a:ext cx="4766320" cy="138499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14288" algn="ctr" eaLnBrk="1" hangingPunct="1">
              <a:buNone/>
            </a:pPr>
            <a:r>
              <a:rPr lang="en-US" altLang="en-US" sz="2800" dirty="0">
                <a:solidFill>
                  <a:schemeClr val="bg1"/>
                </a:solidFill>
                <a:cs typeface="Arial" panose="020B0604020202020204" pitchFamily="34" charset="0"/>
              </a:rPr>
              <a:t>Which component of motion is most important in determining “air time”?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None/>
            </a:pPr>
            <a:r>
              <a:rPr lang="en-US" altLang="en-US" dirty="0"/>
              <a:t>2. Looking at the </a:t>
            </a:r>
            <a:r>
              <a:rPr lang="en-US" altLang="en-US" dirty="0">
                <a:solidFill>
                  <a:srgbClr val="00CC00"/>
                </a:solidFill>
              </a:rPr>
              <a:t>vertical</a:t>
            </a:r>
            <a:r>
              <a:rPr lang="en-US" altLang="en-US" dirty="0"/>
              <a:t> motion, when the Bieber hits the floor, his VERTICAL displacement will be = 0 zero again. We don’t need to think about how far he moved up and down, because displacement is a vector.</a:t>
            </a: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0000FF"/>
              </a:solidFill>
              <a:cs typeface="Arial" panose="020B0604020202020204" pitchFamily="34" charset="0"/>
            </a:endParaRPr>
          </a:p>
          <a:p>
            <a:pPr marL="609600" indent="-609600" eaLnBrk="1" hangingPunct="1">
              <a:buNone/>
            </a:pPr>
            <a:r>
              <a:rPr lang="en-US" altLang="en-US" dirty="0">
                <a:cs typeface="Arial" panose="020B0604020202020204" pitchFamily="34" charset="0"/>
              </a:rPr>
              <a:t>	</a:t>
            </a:r>
          </a:p>
          <a:p>
            <a:pPr marL="609600" indent="-609600" eaLnBrk="1" hangingPunct="1">
              <a:buNone/>
            </a:pPr>
            <a:endParaRPr lang="en-US" altLang="en-US" baseline="30000" dirty="0">
              <a:solidFill>
                <a:srgbClr val="00CC00"/>
              </a:solidFill>
              <a:cs typeface="Arial" panose="020B0604020202020204" pitchFamily="34" charset="0"/>
            </a:endParaRPr>
          </a:p>
        </p:txBody>
      </p:sp>
      <p:pic>
        <p:nvPicPr>
          <p:cNvPr id="64516" name="Picture 4" descr="soccer play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17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grpSp>
        <p:nvGrpSpPr>
          <p:cNvPr id="64518" name="Group 6"/>
          <p:cNvGrpSpPr>
            <a:grpSpLocks/>
          </p:cNvGrpSpPr>
          <p:nvPr/>
        </p:nvGrpSpPr>
        <p:grpSpPr bwMode="auto">
          <a:xfrm rot="19783642">
            <a:off x="2424113" y="5876925"/>
            <a:ext cx="628650" cy="419100"/>
            <a:chOff x="567" y="3521"/>
            <a:chExt cx="396" cy="264"/>
          </a:xfrm>
        </p:grpSpPr>
        <p:sp>
          <p:nvSpPr>
            <p:cNvPr id="64526" name="Oval 7"/>
            <p:cNvSpPr>
              <a:spLocks noChangeArrowheads="1"/>
            </p:cNvSpPr>
            <p:nvPr/>
          </p:nvSpPr>
          <p:spPr bwMode="auto">
            <a:xfrm>
              <a:off x="567" y="3560"/>
              <a:ext cx="350" cy="22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/>
            </a:p>
          </p:txBody>
        </p:sp>
        <p:grpSp>
          <p:nvGrpSpPr>
            <p:cNvPr id="64527" name="Group 8"/>
            <p:cNvGrpSpPr>
              <a:grpSpLocks/>
            </p:cNvGrpSpPr>
            <p:nvPr/>
          </p:nvGrpSpPr>
          <p:grpSpPr bwMode="auto">
            <a:xfrm>
              <a:off x="839" y="3521"/>
              <a:ext cx="124" cy="257"/>
              <a:chOff x="839" y="3521"/>
              <a:chExt cx="124" cy="257"/>
            </a:xfrm>
          </p:grpSpPr>
          <p:sp>
            <p:nvSpPr>
              <p:cNvPr id="64528" name="Rectangle 9"/>
              <p:cNvSpPr>
                <a:spLocks noChangeArrowheads="1"/>
              </p:cNvSpPr>
              <p:nvPr/>
            </p:nvSpPr>
            <p:spPr bwMode="auto">
              <a:xfrm>
                <a:off x="840" y="3521"/>
                <a:ext cx="109" cy="257"/>
              </a:xfrm>
              <a:prstGeom prst="rect">
                <a:avLst/>
              </a:prstGeom>
              <a:solidFill>
                <a:srgbClr val="FF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1800"/>
              </a:p>
            </p:txBody>
          </p:sp>
          <p:grpSp>
            <p:nvGrpSpPr>
              <p:cNvPr id="64529" name="Group 10"/>
              <p:cNvGrpSpPr>
                <a:grpSpLocks/>
              </p:cNvGrpSpPr>
              <p:nvPr/>
            </p:nvGrpSpPr>
            <p:grpSpPr bwMode="auto">
              <a:xfrm>
                <a:off x="839" y="3601"/>
                <a:ext cx="124" cy="157"/>
                <a:chOff x="839" y="3601"/>
                <a:chExt cx="124" cy="157"/>
              </a:xfrm>
            </p:grpSpPr>
            <p:sp>
              <p:nvSpPr>
                <p:cNvPr id="64530" name="Oval 11"/>
                <p:cNvSpPr>
                  <a:spLocks noChangeArrowheads="1"/>
                </p:cNvSpPr>
                <p:nvPr/>
              </p:nvSpPr>
              <p:spPr bwMode="auto">
                <a:xfrm>
                  <a:off x="839" y="3702"/>
                  <a:ext cx="117" cy="56"/>
                </a:xfrm>
                <a:prstGeom prst="ellipse">
                  <a:avLst/>
                </a:prstGeom>
                <a:solidFill>
                  <a:srgbClr val="FF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en-US" altLang="en-US" sz="1800"/>
                </a:p>
              </p:txBody>
            </p:sp>
            <p:sp>
              <p:nvSpPr>
                <p:cNvPr id="64531" name="Oval 12"/>
                <p:cNvSpPr>
                  <a:spLocks noChangeArrowheads="1"/>
                </p:cNvSpPr>
                <p:nvPr/>
              </p:nvSpPr>
              <p:spPr bwMode="auto">
                <a:xfrm>
                  <a:off x="846" y="3601"/>
                  <a:ext cx="117" cy="56"/>
                </a:xfrm>
                <a:prstGeom prst="ellipse">
                  <a:avLst/>
                </a:prstGeom>
                <a:solidFill>
                  <a:srgbClr val="FF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en-US" altLang="en-US" sz="1800"/>
                </a:p>
              </p:txBody>
            </p:sp>
          </p:grpSp>
        </p:grpSp>
      </p:grpSp>
      <p:sp>
        <p:nvSpPr>
          <p:cNvPr id="64519" name="Line 13"/>
          <p:cNvSpPr>
            <a:spLocks noChangeShapeType="1"/>
          </p:cNvSpPr>
          <p:nvPr/>
        </p:nvSpPr>
        <p:spPr bwMode="auto">
          <a:xfrm flipV="1">
            <a:off x="2782888" y="5013325"/>
            <a:ext cx="1655762" cy="10096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4520" name="AutoShape 14"/>
          <p:cNvSpPr>
            <a:spLocks noChangeArrowheads="1"/>
          </p:cNvSpPr>
          <p:nvPr/>
        </p:nvSpPr>
        <p:spPr bwMode="auto">
          <a:xfrm>
            <a:off x="2640014" y="5734051"/>
            <a:ext cx="504825" cy="504825"/>
          </a:xfrm>
          <a:prstGeom prst="irregularSeal1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4521" name="Text Box 15"/>
          <p:cNvSpPr txBox="1">
            <a:spLocks noChangeArrowheads="1"/>
          </p:cNvSpPr>
          <p:nvPr/>
        </p:nvSpPr>
        <p:spPr bwMode="auto">
          <a:xfrm>
            <a:off x="3216276" y="5876926"/>
            <a:ext cx="792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30</a:t>
            </a:r>
            <a:r>
              <a:rPr lang="en-US" altLang="en-US" sz="1800">
                <a:cs typeface="Arial" panose="020B0604020202020204" pitchFamily="34" charset="0"/>
              </a:rPr>
              <a:t>°</a:t>
            </a:r>
          </a:p>
        </p:txBody>
      </p:sp>
      <p:sp>
        <p:nvSpPr>
          <p:cNvPr id="64522" name="Text Box 16"/>
          <p:cNvSpPr txBox="1">
            <a:spLocks noChangeArrowheads="1"/>
          </p:cNvSpPr>
          <p:nvPr/>
        </p:nvSpPr>
        <p:spPr bwMode="auto">
          <a:xfrm>
            <a:off x="4440238" y="4725988"/>
            <a:ext cx="165576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25 m.s</a:t>
            </a:r>
            <a:r>
              <a:rPr lang="en-US" altLang="en-US" sz="1800" baseline="30000"/>
              <a:t>-1</a:t>
            </a:r>
          </a:p>
        </p:txBody>
      </p:sp>
      <p:sp>
        <p:nvSpPr>
          <p:cNvPr id="64523" name="Line 18"/>
          <p:cNvSpPr>
            <a:spLocks noChangeShapeType="1"/>
          </p:cNvSpPr>
          <p:nvPr/>
        </p:nvSpPr>
        <p:spPr bwMode="auto">
          <a:xfrm>
            <a:off x="2782889" y="6308725"/>
            <a:ext cx="1584325" cy="0"/>
          </a:xfrm>
          <a:prstGeom prst="line">
            <a:avLst/>
          </a:prstGeom>
          <a:noFill/>
          <a:ln w="76200">
            <a:solidFill>
              <a:srgbClr val="0000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4524" name="Line 19"/>
          <p:cNvSpPr>
            <a:spLocks noChangeShapeType="1"/>
          </p:cNvSpPr>
          <p:nvPr/>
        </p:nvSpPr>
        <p:spPr bwMode="auto">
          <a:xfrm flipV="1">
            <a:off x="4367213" y="5084763"/>
            <a:ext cx="0" cy="1223962"/>
          </a:xfrm>
          <a:prstGeom prst="line">
            <a:avLst/>
          </a:prstGeom>
          <a:noFill/>
          <a:ln w="76200">
            <a:solidFill>
              <a:srgbClr val="00CC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pic>
        <p:nvPicPr>
          <p:cNvPr id="21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08302">
            <a:off x="3173087" y="4638709"/>
            <a:ext cx="1185901" cy="1185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5967513" y="3723675"/>
            <a:ext cx="637212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9600" indent="-609600" eaLnBrk="1" hangingPunct="1">
              <a:buNone/>
            </a:pPr>
            <a:r>
              <a:rPr lang="en-US" altLang="en-US" sz="2800" dirty="0">
                <a:solidFill>
                  <a:srgbClr val="FF0000"/>
                </a:solidFill>
                <a:cs typeface="Arial" panose="020B0604020202020204" pitchFamily="34" charset="0"/>
              </a:rPr>
              <a:t>Using DOWN as positive</a:t>
            </a:r>
          </a:p>
          <a:p>
            <a:pPr marL="609600" indent="-609600" eaLnBrk="1" hangingPunct="1">
              <a:buNone/>
            </a:pPr>
            <a:r>
              <a:rPr lang="en-US" altLang="en-US" sz="2800" dirty="0" err="1">
                <a:cs typeface="Arial" panose="020B0604020202020204" pitchFamily="34" charset="0"/>
              </a:rPr>
              <a:t>u</a:t>
            </a:r>
            <a:r>
              <a:rPr lang="en-US" altLang="en-US" sz="2800" baseline="-25000" dirty="0" err="1">
                <a:cs typeface="Arial" panose="020B0604020202020204" pitchFamily="34" charset="0"/>
              </a:rPr>
              <a:t>v</a:t>
            </a:r>
            <a:r>
              <a:rPr lang="en-US" altLang="en-US" sz="2800" dirty="0">
                <a:solidFill>
                  <a:srgbClr val="00CC00"/>
                </a:solidFill>
                <a:cs typeface="Arial" panose="020B0604020202020204" pitchFamily="34" charset="0"/>
              </a:rPr>
              <a:t> =  </a:t>
            </a:r>
            <a:r>
              <a:rPr lang="en-US" altLang="en-US" sz="2800" dirty="0">
                <a:cs typeface="Arial" panose="020B0604020202020204" pitchFamily="34" charset="0"/>
              </a:rPr>
              <a:t>-</a:t>
            </a:r>
            <a:r>
              <a:rPr lang="en-US" altLang="en-US" sz="2800" dirty="0">
                <a:solidFill>
                  <a:srgbClr val="00CC00"/>
                </a:solidFill>
                <a:cs typeface="Arial" panose="020B0604020202020204" pitchFamily="34" charset="0"/>
              </a:rPr>
              <a:t> 25sin30°  </a:t>
            </a:r>
            <a:r>
              <a:rPr lang="en-US" altLang="en-US" sz="2800" dirty="0">
                <a:cs typeface="Arial" panose="020B0604020202020204" pitchFamily="34" charset="0"/>
              </a:rPr>
              <a:t>(-</a:t>
            </a:r>
            <a:r>
              <a:rPr lang="en-US" altLang="en-US" sz="2800" dirty="0" err="1">
                <a:cs typeface="Arial" panose="020B0604020202020204" pitchFamily="34" charset="0"/>
              </a:rPr>
              <a:t>ve</a:t>
            </a:r>
            <a:r>
              <a:rPr lang="en-US" altLang="en-US" sz="2800" dirty="0">
                <a:cs typeface="Arial" panose="020B0604020202020204" pitchFamily="34" charset="0"/>
              </a:rPr>
              <a:t> because it is up</a:t>
            </a:r>
            <a:r>
              <a:rPr lang="en-US" altLang="en-US" sz="2800" dirty="0">
                <a:solidFill>
                  <a:srgbClr val="00CC00"/>
                </a:solidFill>
                <a:cs typeface="Arial" panose="020B0604020202020204" pitchFamily="34" charset="0"/>
              </a:rPr>
              <a:t>)</a:t>
            </a:r>
          </a:p>
          <a:p>
            <a:pPr marL="609600" indent="-609600" eaLnBrk="1" hangingPunct="1">
              <a:buNone/>
            </a:pPr>
            <a:r>
              <a:rPr lang="en-US" altLang="en-US" sz="2800" dirty="0">
                <a:cs typeface="Arial" panose="020B0604020202020204" pitchFamily="34" charset="0"/>
              </a:rPr>
              <a:t>a = </a:t>
            </a:r>
            <a:r>
              <a:rPr lang="en-US" altLang="en-US" sz="2800" dirty="0">
                <a:solidFill>
                  <a:srgbClr val="00CC00"/>
                </a:solidFill>
                <a:cs typeface="Arial" panose="020B0604020202020204" pitchFamily="34" charset="0"/>
              </a:rPr>
              <a:t>9.8 m.s</a:t>
            </a:r>
            <a:r>
              <a:rPr lang="en-US" altLang="en-US" sz="2800" baseline="30000" dirty="0">
                <a:solidFill>
                  <a:srgbClr val="00CC00"/>
                </a:solidFill>
                <a:cs typeface="Arial" panose="020B0604020202020204" pitchFamily="34" charset="0"/>
              </a:rPr>
              <a:t>-2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Starting with vertical motion</a:t>
            </a:r>
            <a:endParaRPr lang="en-US" altLang="en-US" sz="4000" dirty="0"/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buNone/>
            </a:pPr>
            <a:r>
              <a:rPr lang="en-US" altLang="en-US" dirty="0"/>
              <a:t>3. Using </a:t>
            </a:r>
            <a:r>
              <a:rPr lang="en-US" altLang="en-US" dirty="0">
                <a:solidFill>
                  <a:srgbClr val="00CC00"/>
                </a:solidFill>
              </a:rPr>
              <a:t>s = </a:t>
            </a:r>
            <a:r>
              <a:rPr lang="en-US" altLang="en-US" dirty="0" err="1">
                <a:solidFill>
                  <a:srgbClr val="00CC00"/>
                </a:solidFill>
              </a:rPr>
              <a:t>ut</a:t>
            </a:r>
            <a:r>
              <a:rPr lang="en-US" altLang="en-US" dirty="0">
                <a:solidFill>
                  <a:srgbClr val="00CC00"/>
                </a:solidFill>
              </a:rPr>
              <a:t> + </a:t>
            </a:r>
            <a:r>
              <a:rPr lang="en-US" altLang="en-US" dirty="0">
                <a:solidFill>
                  <a:srgbClr val="00CC00"/>
                </a:solidFill>
                <a:cs typeface="Arial" panose="020B0604020202020204" pitchFamily="34" charset="0"/>
              </a:rPr>
              <a:t>½at</a:t>
            </a:r>
            <a:r>
              <a:rPr lang="en-US" altLang="en-US" baseline="30000" dirty="0">
                <a:solidFill>
                  <a:srgbClr val="00CC00"/>
                </a:solidFill>
                <a:cs typeface="Arial" panose="020B0604020202020204" pitchFamily="34" charset="0"/>
              </a:rPr>
              <a:t>2</a:t>
            </a:r>
          </a:p>
          <a:p>
            <a:pPr marL="609600" indent="-609600" eaLnBrk="1" hangingPunct="1">
              <a:buNone/>
            </a:pPr>
            <a:r>
              <a:rPr lang="en-US" altLang="en-US" dirty="0">
                <a:cs typeface="Arial" panose="020B0604020202020204" pitchFamily="34" charset="0"/>
              </a:rPr>
              <a:t>	0 = - 25sin30°t + ½(9.8)t</a:t>
            </a:r>
            <a:r>
              <a:rPr lang="en-US" altLang="en-US" baseline="30000" dirty="0">
                <a:cs typeface="Arial" panose="020B0604020202020204" pitchFamily="34" charset="0"/>
              </a:rPr>
              <a:t>2</a:t>
            </a:r>
          </a:p>
          <a:p>
            <a:pPr marL="609600" indent="-609600" eaLnBrk="1" hangingPunct="1">
              <a:buNone/>
            </a:pPr>
            <a:r>
              <a:rPr lang="en-US" altLang="en-US" baseline="30000" dirty="0">
                <a:cs typeface="Arial" panose="020B0604020202020204" pitchFamily="34" charset="0"/>
              </a:rPr>
              <a:t>	</a:t>
            </a:r>
            <a:r>
              <a:rPr lang="en-US" altLang="en-US" dirty="0">
                <a:cs typeface="Arial" panose="020B0604020202020204" pitchFamily="34" charset="0"/>
              </a:rPr>
              <a:t>0 =</a:t>
            </a:r>
            <a:r>
              <a:rPr lang="en-US" altLang="en-US" baseline="30000" dirty="0">
                <a:cs typeface="Arial" panose="020B0604020202020204" pitchFamily="34" charset="0"/>
              </a:rPr>
              <a:t> </a:t>
            </a:r>
            <a:r>
              <a:rPr lang="en-US" altLang="en-US" dirty="0">
                <a:cs typeface="Arial" panose="020B0604020202020204" pitchFamily="34" charset="0"/>
              </a:rPr>
              <a:t>-12.5t + 4.9t</a:t>
            </a:r>
            <a:r>
              <a:rPr lang="en-US" altLang="en-US" baseline="30000" dirty="0">
                <a:cs typeface="Arial" panose="020B0604020202020204" pitchFamily="34" charset="0"/>
              </a:rPr>
              <a:t>2</a:t>
            </a:r>
          </a:p>
          <a:p>
            <a:pPr marL="609600" indent="-609600" eaLnBrk="1" hangingPunct="1">
              <a:buNone/>
            </a:pPr>
            <a:r>
              <a:rPr lang="en-US" altLang="en-US" dirty="0">
                <a:cs typeface="Arial" panose="020B0604020202020204" pitchFamily="34" charset="0"/>
              </a:rPr>
              <a:t>	4.9t</a:t>
            </a:r>
            <a:r>
              <a:rPr lang="en-US" altLang="en-US" baseline="30000" dirty="0">
                <a:cs typeface="Arial" panose="020B0604020202020204" pitchFamily="34" charset="0"/>
              </a:rPr>
              <a:t>2</a:t>
            </a:r>
            <a:r>
              <a:rPr lang="en-US" altLang="en-US" dirty="0">
                <a:cs typeface="Arial" panose="020B0604020202020204" pitchFamily="34" charset="0"/>
              </a:rPr>
              <a:t> = 12.5t</a:t>
            </a:r>
          </a:p>
          <a:p>
            <a:pPr marL="609600" indent="-609600" eaLnBrk="1" hangingPunct="1">
              <a:buNone/>
            </a:pPr>
            <a:r>
              <a:rPr lang="en-US" altLang="en-US" dirty="0">
                <a:cs typeface="Arial" panose="020B0604020202020204" pitchFamily="34" charset="0"/>
              </a:rPr>
              <a:t>	4.9t = 12.5</a:t>
            </a:r>
          </a:p>
          <a:p>
            <a:pPr marL="609600" indent="-609600" eaLnBrk="1" hangingPunct="1">
              <a:buNone/>
            </a:pPr>
            <a:r>
              <a:rPr lang="en-US" altLang="en-US" dirty="0">
                <a:cs typeface="Arial" panose="020B0604020202020204" pitchFamily="34" charset="0"/>
              </a:rPr>
              <a:t>							</a:t>
            </a:r>
            <a:r>
              <a:rPr lang="en-US" altLang="en-US" dirty="0">
                <a:solidFill>
                  <a:srgbClr val="00CC00"/>
                </a:solidFill>
                <a:cs typeface="Arial" panose="020B0604020202020204" pitchFamily="34" charset="0"/>
              </a:rPr>
              <a:t>t = 12.5/4.9</a:t>
            </a:r>
          </a:p>
          <a:p>
            <a:pPr marL="609600" indent="-609600" eaLnBrk="1" hangingPunct="1">
              <a:buNone/>
            </a:pPr>
            <a:r>
              <a:rPr lang="en-US" altLang="en-US" dirty="0">
                <a:solidFill>
                  <a:srgbClr val="00CC00"/>
                </a:solidFill>
                <a:cs typeface="Arial" panose="020B0604020202020204" pitchFamily="34" charset="0"/>
              </a:rPr>
              <a:t>							t = 2.551 s</a:t>
            </a:r>
          </a:p>
          <a:p>
            <a:pPr marL="609600" indent="-609600" eaLnBrk="1" hangingPunct="1">
              <a:buNone/>
            </a:pPr>
            <a:endParaRPr lang="en-US" altLang="en-US" dirty="0">
              <a:solidFill>
                <a:srgbClr val="00CC00"/>
              </a:solidFill>
              <a:cs typeface="Arial" panose="020B0604020202020204" pitchFamily="34" charset="0"/>
            </a:endParaRPr>
          </a:p>
        </p:txBody>
      </p:sp>
      <p:pic>
        <p:nvPicPr>
          <p:cNvPr id="65540" name="Picture 4" descr="soccer play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1" y="5991226"/>
            <a:ext cx="327025" cy="3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541" name="Line 5"/>
          <p:cNvSpPr>
            <a:spLocks noChangeShapeType="1"/>
          </p:cNvSpPr>
          <p:nvPr/>
        </p:nvSpPr>
        <p:spPr bwMode="auto">
          <a:xfrm>
            <a:off x="2005014" y="6369050"/>
            <a:ext cx="766127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AU"/>
          </a:p>
        </p:txBody>
      </p:sp>
      <p:grpSp>
        <p:nvGrpSpPr>
          <p:cNvPr id="65542" name="Group 6"/>
          <p:cNvGrpSpPr>
            <a:grpSpLocks/>
          </p:cNvGrpSpPr>
          <p:nvPr/>
        </p:nvGrpSpPr>
        <p:grpSpPr bwMode="auto">
          <a:xfrm rot="19783642">
            <a:off x="2424113" y="5876925"/>
            <a:ext cx="628650" cy="419100"/>
            <a:chOff x="567" y="3521"/>
            <a:chExt cx="396" cy="264"/>
          </a:xfrm>
        </p:grpSpPr>
        <p:sp>
          <p:nvSpPr>
            <p:cNvPr id="65550" name="Oval 7"/>
            <p:cNvSpPr>
              <a:spLocks noChangeArrowheads="1"/>
            </p:cNvSpPr>
            <p:nvPr/>
          </p:nvSpPr>
          <p:spPr bwMode="auto">
            <a:xfrm>
              <a:off x="567" y="3560"/>
              <a:ext cx="350" cy="22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/>
            </a:p>
          </p:txBody>
        </p:sp>
        <p:grpSp>
          <p:nvGrpSpPr>
            <p:cNvPr id="65551" name="Group 8"/>
            <p:cNvGrpSpPr>
              <a:grpSpLocks/>
            </p:cNvGrpSpPr>
            <p:nvPr/>
          </p:nvGrpSpPr>
          <p:grpSpPr bwMode="auto">
            <a:xfrm>
              <a:off x="839" y="3521"/>
              <a:ext cx="124" cy="257"/>
              <a:chOff x="839" y="3521"/>
              <a:chExt cx="124" cy="257"/>
            </a:xfrm>
          </p:grpSpPr>
          <p:sp>
            <p:nvSpPr>
              <p:cNvPr id="65552" name="Rectangle 9"/>
              <p:cNvSpPr>
                <a:spLocks noChangeArrowheads="1"/>
              </p:cNvSpPr>
              <p:nvPr/>
            </p:nvSpPr>
            <p:spPr bwMode="auto">
              <a:xfrm>
                <a:off x="840" y="3521"/>
                <a:ext cx="109" cy="257"/>
              </a:xfrm>
              <a:prstGeom prst="rect">
                <a:avLst/>
              </a:prstGeom>
              <a:solidFill>
                <a:srgbClr val="FF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1800"/>
              </a:p>
            </p:txBody>
          </p:sp>
          <p:grpSp>
            <p:nvGrpSpPr>
              <p:cNvPr id="65553" name="Group 10"/>
              <p:cNvGrpSpPr>
                <a:grpSpLocks/>
              </p:cNvGrpSpPr>
              <p:nvPr/>
            </p:nvGrpSpPr>
            <p:grpSpPr bwMode="auto">
              <a:xfrm>
                <a:off x="839" y="3601"/>
                <a:ext cx="124" cy="157"/>
                <a:chOff x="839" y="3601"/>
                <a:chExt cx="124" cy="157"/>
              </a:xfrm>
            </p:grpSpPr>
            <p:sp>
              <p:nvSpPr>
                <p:cNvPr id="65554" name="Oval 11"/>
                <p:cNvSpPr>
                  <a:spLocks noChangeArrowheads="1"/>
                </p:cNvSpPr>
                <p:nvPr/>
              </p:nvSpPr>
              <p:spPr bwMode="auto">
                <a:xfrm>
                  <a:off x="839" y="3702"/>
                  <a:ext cx="117" cy="56"/>
                </a:xfrm>
                <a:prstGeom prst="ellipse">
                  <a:avLst/>
                </a:prstGeom>
                <a:solidFill>
                  <a:srgbClr val="FF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en-US" altLang="en-US" sz="1800"/>
                </a:p>
              </p:txBody>
            </p:sp>
            <p:sp>
              <p:nvSpPr>
                <p:cNvPr id="65555" name="Oval 12"/>
                <p:cNvSpPr>
                  <a:spLocks noChangeArrowheads="1"/>
                </p:cNvSpPr>
                <p:nvPr/>
              </p:nvSpPr>
              <p:spPr bwMode="auto">
                <a:xfrm>
                  <a:off x="846" y="3601"/>
                  <a:ext cx="117" cy="56"/>
                </a:xfrm>
                <a:prstGeom prst="ellipse">
                  <a:avLst/>
                </a:prstGeom>
                <a:solidFill>
                  <a:srgbClr val="FF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en-US" altLang="en-US" sz="1800"/>
                </a:p>
              </p:txBody>
            </p:sp>
          </p:grpSp>
        </p:grpSp>
      </p:grpSp>
      <p:sp>
        <p:nvSpPr>
          <p:cNvPr id="65543" name="Line 13"/>
          <p:cNvSpPr>
            <a:spLocks noChangeShapeType="1"/>
          </p:cNvSpPr>
          <p:nvPr/>
        </p:nvSpPr>
        <p:spPr bwMode="auto">
          <a:xfrm flipV="1">
            <a:off x="2782888" y="5013325"/>
            <a:ext cx="1655762" cy="10096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5544" name="AutoShape 14"/>
          <p:cNvSpPr>
            <a:spLocks noChangeArrowheads="1"/>
          </p:cNvSpPr>
          <p:nvPr/>
        </p:nvSpPr>
        <p:spPr bwMode="auto">
          <a:xfrm>
            <a:off x="2640014" y="5734051"/>
            <a:ext cx="504825" cy="504825"/>
          </a:xfrm>
          <a:prstGeom prst="irregularSeal1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65545" name="Text Box 15"/>
          <p:cNvSpPr txBox="1">
            <a:spLocks noChangeArrowheads="1"/>
          </p:cNvSpPr>
          <p:nvPr/>
        </p:nvSpPr>
        <p:spPr bwMode="auto">
          <a:xfrm>
            <a:off x="3216276" y="5876926"/>
            <a:ext cx="792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30</a:t>
            </a:r>
            <a:r>
              <a:rPr lang="en-US" altLang="en-US" sz="1800">
                <a:cs typeface="Arial" panose="020B0604020202020204" pitchFamily="34" charset="0"/>
              </a:rPr>
              <a:t>°</a:t>
            </a:r>
          </a:p>
        </p:txBody>
      </p:sp>
      <p:sp>
        <p:nvSpPr>
          <p:cNvPr id="65546" name="Text Box 16"/>
          <p:cNvSpPr txBox="1">
            <a:spLocks noChangeArrowheads="1"/>
          </p:cNvSpPr>
          <p:nvPr/>
        </p:nvSpPr>
        <p:spPr bwMode="auto">
          <a:xfrm>
            <a:off x="4440238" y="4725988"/>
            <a:ext cx="165576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00"/>
              <a:t>25 m.s</a:t>
            </a:r>
            <a:r>
              <a:rPr lang="en-US" altLang="en-US" sz="1800" baseline="30000"/>
              <a:t>-1</a:t>
            </a:r>
          </a:p>
        </p:txBody>
      </p:sp>
      <p:sp>
        <p:nvSpPr>
          <p:cNvPr id="65547" name="Line 18"/>
          <p:cNvSpPr>
            <a:spLocks noChangeShapeType="1"/>
          </p:cNvSpPr>
          <p:nvPr/>
        </p:nvSpPr>
        <p:spPr bwMode="auto">
          <a:xfrm>
            <a:off x="2782889" y="6308725"/>
            <a:ext cx="1584325" cy="0"/>
          </a:xfrm>
          <a:prstGeom prst="line">
            <a:avLst/>
          </a:prstGeom>
          <a:noFill/>
          <a:ln w="76200">
            <a:solidFill>
              <a:srgbClr val="0000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65548" name="Line 19"/>
          <p:cNvSpPr>
            <a:spLocks noChangeShapeType="1"/>
          </p:cNvSpPr>
          <p:nvPr/>
        </p:nvSpPr>
        <p:spPr bwMode="auto">
          <a:xfrm flipV="1">
            <a:off x="4367213" y="5084763"/>
            <a:ext cx="0" cy="1223962"/>
          </a:xfrm>
          <a:prstGeom prst="line">
            <a:avLst/>
          </a:prstGeom>
          <a:noFill/>
          <a:ln w="76200">
            <a:solidFill>
              <a:srgbClr val="00CC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pic>
        <p:nvPicPr>
          <p:cNvPr id="20" name="Picture 19" descr="http://freepngimages.com/wp-content/uploads/2014/05/justin_bieber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08302">
            <a:off x="3173087" y="4638709"/>
            <a:ext cx="1185901" cy="1185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39" grpId="0" build="p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790</Words>
  <Application>Microsoft Office PowerPoint</Application>
  <PresentationFormat>Widescreen</PresentationFormat>
  <Paragraphs>119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 Black</vt:lpstr>
      <vt:lpstr>Cambria Math</vt:lpstr>
      <vt:lpstr>Impact</vt:lpstr>
      <vt:lpstr>Verdana</vt:lpstr>
      <vt:lpstr>Default Design</vt:lpstr>
      <vt:lpstr>Projectile Motion  Part 2  Angular Projection</vt:lpstr>
      <vt:lpstr>Horizontal Review Question</vt:lpstr>
      <vt:lpstr>PowerPoint Presentation</vt:lpstr>
      <vt:lpstr>PowerPoint Presentation</vt:lpstr>
      <vt:lpstr>Starting with vertical motion</vt:lpstr>
      <vt:lpstr>Starting with vertical motion</vt:lpstr>
      <vt:lpstr>Starting with vertical motion</vt:lpstr>
      <vt:lpstr>Starting with vertical motion</vt:lpstr>
      <vt:lpstr>Starting with vertical motion</vt:lpstr>
      <vt:lpstr>Starting with vertical motion</vt:lpstr>
      <vt:lpstr>Starting with vertical motion</vt:lpstr>
      <vt:lpstr>Maximum Range</vt:lpstr>
      <vt:lpstr>Starting with vertical motion</vt:lpstr>
      <vt:lpstr>Starting with vertical motion</vt:lpstr>
      <vt:lpstr>Starting with vertical motion</vt:lpstr>
      <vt:lpstr>Starting with vertical motion</vt:lpstr>
      <vt:lpstr>Starting with vertical motion</vt:lpstr>
      <vt:lpstr>Starting with vertical motion</vt:lpstr>
      <vt:lpstr>More Challenging Projectile Motion Questions</vt:lpstr>
      <vt:lpstr>PowerPoint Presentation</vt:lpstr>
    </vt:vector>
  </TitlesOfParts>
  <Company>Oslo International 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Projectile Motion</dc:title>
  <dc:creator>sporter</dc:creator>
  <cp:lastModifiedBy>RANDALL Samuel [Woodvale Secondary College]</cp:lastModifiedBy>
  <cp:revision>77</cp:revision>
  <dcterms:created xsi:type="dcterms:W3CDTF">2007-04-25T17:57:57Z</dcterms:created>
  <dcterms:modified xsi:type="dcterms:W3CDTF">2024-02-12T00:29:23Z</dcterms:modified>
</cp:coreProperties>
</file>

<file path=docProps/thumbnail.jpeg>
</file>